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310" r:id="rId3"/>
    <p:sldId id="257" r:id="rId4"/>
    <p:sldId id="261" r:id="rId5"/>
    <p:sldId id="311" r:id="rId6"/>
    <p:sldId id="258" r:id="rId7"/>
    <p:sldId id="260" r:id="rId8"/>
    <p:sldId id="262" r:id="rId9"/>
    <p:sldId id="263" r:id="rId10"/>
    <p:sldId id="268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05" d="100"/>
          <a:sy n="105" d="100"/>
        </p:scale>
        <p:origin x="798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416A1F-11D1-EC4D-9BEF-DCEF62FD10E6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0E7003-8701-2B40-BD8D-A297980E2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27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0" name="Google Shape;580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lixatmedcenter.com/" TargetMode="External"/><Relationship Id="rId2" Type="http://schemas.openxmlformats.org/officeDocument/2006/relationships/hyperlink" Target="https://www.8181medcenter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/>
              <a:t>Welcome to Houston!!!</a:t>
            </a:r>
            <a:endParaRPr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GSBS Grad Student Housing &amp; Commute Insights</a:t>
            </a:r>
            <a:endParaRPr lang="en-US" dirty="0"/>
          </a:p>
          <a:p>
            <a:r>
              <a:rPr lang="en-US" dirty="0"/>
              <a:t>(Updated April 2025)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596A74-3EF3-F3F5-F2C2-294699982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0680D-4E6D-F239-F309-4DFBE9B0E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long is a typical commute?</a:t>
            </a:r>
            <a:endParaRPr dirty="0"/>
          </a:p>
        </p:txBody>
      </p:sp>
      <p:pic>
        <p:nvPicPr>
          <p:cNvPr id="5" name="Picture 4" descr="A graph with a line going up&#10;&#10;AI-generated content may be incorrect.">
            <a:extLst>
              <a:ext uri="{FF2B5EF4-FFF2-40B4-BE49-F238E27FC236}">
                <a16:creationId xmlns:a16="http://schemas.microsoft.com/office/drawing/2014/main" id="{E9B184A3-B935-4DF3-7A26-5CA5999E55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7373" y="1682648"/>
            <a:ext cx="7162800" cy="44196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CA12872-D4A4-6249-0349-641A41D9D8F8}"/>
              </a:ext>
            </a:extLst>
          </p:cNvPr>
          <p:cNvSpPr txBox="1"/>
          <p:nvPr/>
        </p:nvSpPr>
        <p:spPr>
          <a:xfrm>
            <a:off x="790903" y="2876786"/>
            <a:ext cx="257503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Most students have a commute under 30 minutes, but there’s a smaller group — especially in the suburbs — who are commuting over an hour.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580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Commute costs versus rental costs</a:t>
            </a:r>
            <a:endParaRPr dirty="0"/>
          </a:p>
        </p:txBody>
      </p:sp>
      <p:pic>
        <p:nvPicPr>
          <p:cNvPr id="3" name="Picture 2" descr="output-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857" y="1297680"/>
            <a:ext cx="7315200" cy="544907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AF5A72D-80FE-3254-65B8-9288237FF596}"/>
              </a:ext>
            </a:extLst>
          </p:cNvPr>
          <p:cNvSpPr txBox="1"/>
          <p:nvPr/>
        </p:nvSpPr>
        <p:spPr>
          <a:xfrm>
            <a:off x="8157057" y="2620494"/>
            <a:ext cx="354095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Some people can save on rent by living farther out, </a:t>
            </a:r>
            <a:r>
              <a:rPr 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but those 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savings may get eaten up by higher commute costs. It’s a good reminder to think about your total monthly cost.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Questions</a:t>
            </a:r>
            <a:r>
              <a:rPr dirty="0"/>
              <a:t> to</a:t>
            </a:r>
            <a:r>
              <a:rPr lang="en-US" dirty="0"/>
              <a:t> Help</a:t>
            </a:r>
            <a:r>
              <a:rPr dirty="0"/>
              <a:t> Decide Where to Live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dirty="0"/>
              <a:t>Do you have a car</a:t>
            </a:r>
            <a:r>
              <a:rPr lang="en-US" dirty="0"/>
              <a:t> and don’t mind a commute</a:t>
            </a:r>
            <a:r>
              <a:rPr dirty="0"/>
              <a:t>?</a:t>
            </a:r>
          </a:p>
          <a:p>
            <a:pPr marL="0" indent="0">
              <a:buNone/>
            </a:pPr>
            <a:r>
              <a:rPr dirty="0"/>
              <a:t>→ Yes: C</a:t>
            </a:r>
            <a:r>
              <a:rPr lang="en-US" dirty="0"/>
              <a:t>ould c</a:t>
            </a:r>
            <a:r>
              <a:rPr dirty="0"/>
              <a:t>onsider </a:t>
            </a:r>
            <a:r>
              <a:rPr lang="en-US" dirty="0"/>
              <a:t>the </a:t>
            </a:r>
            <a:r>
              <a:rPr dirty="0"/>
              <a:t>suburbs, Heights, Pearland</a:t>
            </a:r>
          </a:p>
          <a:p>
            <a:pPr marL="0" indent="0">
              <a:buNone/>
            </a:pPr>
            <a:r>
              <a:rPr dirty="0"/>
              <a:t>→ No: Stick to Med Center, Museum District, Montrose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dirty="0"/>
              <a:t>Want a social scene?</a:t>
            </a:r>
          </a:p>
          <a:p>
            <a:pPr marL="0" indent="0">
              <a:buNone/>
            </a:pPr>
            <a:r>
              <a:rPr dirty="0"/>
              <a:t>→ Yes: Montrose, Midtown, Heights</a:t>
            </a:r>
          </a:p>
          <a:p>
            <a:pPr marL="0" indent="0">
              <a:buNone/>
            </a:pPr>
            <a:r>
              <a:rPr dirty="0"/>
              <a:t>→ No: Med Center, Suburbs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Tight budget?</a:t>
            </a:r>
          </a:p>
          <a:p>
            <a:pPr marL="0" indent="0">
              <a:buNone/>
            </a:pPr>
            <a:r>
              <a:rPr dirty="0"/>
              <a:t>→ Consider UT Housing, roommates, or suburban apartments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Prioritize proximity</a:t>
            </a:r>
            <a:r>
              <a:rPr lang="en-US" dirty="0"/>
              <a:t> and want a simple commute</a:t>
            </a:r>
            <a:r>
              <a:rPr dirty="0"/>
              <a:t>?</a:t>
            </a:r>
          </a:p>
          <a:p>
            <a:pPr marL="0" indent="0">
              <a:buNone/>
            </a:pPr>
            <a:r>
              <a:rPr dirty="0"/>
              <a:t>→ Med Center wins hands down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F239A2F-5D70-8BAF-1C7E-A7ECC614C0A2}"/>
              </a:ext>
            </a:extLst>
          </p:cNvPr>
          <p:cNvGrpSpPr/>
          <p:nvPr/>
        </p:nvGrpSpPr>
        <p:grpSpPr>
          <a:xfrm>
            <a:off x="3537498" y="1709495"/>
            <a:ext cx="4869870" cy="4444802"/>
            <a:chOff x="2634517" y="416201"/>
            <a:chExt cx="6922967" cy="6025567"/>
          </a:xfrm>
        </p:grpSpPr>
        <p:pic>
          <p:nvPicPr>
            <p:cNvPr id="582" name="Google Shape;582;p46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634517" y="416201"/>
              <a:ext cx="6922967" cy="602556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3" name="Google Shape;583;p46"/>
            <p:cNvSpPr txBox="1"/>
            <p:nvPr/>
          </p:nvSpPr>
          <p:spPr>
            <a:xfrm>
              <a:off x="5839400" y="5698200"/>
              <a:ext cx="1412000" cy="433600"/>
            </a:xfrm>
            <a:prstGeom prst="rect">
              <a:avLst/>
            </a:prstGeom>
            <a:solidFill>
              <a:srgbClr val="31538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/>
              <a:r>
                <a:rPr lang="en-US" sz="24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GSBS</a:t>
              </a:r>
              <a:endParaRPr sz="2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939AB34C-4223-1FBF-1571-60227F526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Houston Neighborhoods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Where </a:t>
            </a:r>
            <a:r>
              <a:rPr lang="en-US" dirty="0"/>
              <a:t>do grad students live?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3626069" cy="4525963"/>
          </a:xfrm>
        </p:spPr>
        <p:txBody>
          <a:bodyPr>
            <a:normAutofit fontScale="85000" lnSpcReduction="20000"/>
          </a:bodyPr>
          <a:lstStyle/>
          <a:p>
            <a:r>
              <a:rPr dirty="0"/>
              <a:t>Most students live in the Med Center, Museum District, or Suburbs</a:t>
            </a:r>
          </a:p>
          <a:p>
            <a:r>
              <a:rPr dirty="0"/>
              <a:t>Med Center is by far the most common</a:t>
            </a:r>
          </a:p>
          <a:p>
            <a:r>
              <a:rPr dirty="0"/>
              <a:t>Suburbs like Pearland offer more space but require a car</a:t>
            </a:r>
          </a:p>
          <a:p>
            <a:r>
              <a:rPr dirty="0"/>
              <a:t>Montrose and Heights have great vibes but longer commutes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8770C7-73FE-8439-7707-31AE2B66ACF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419600" y="1791805"/>
            <a:ext cx="7162800" cy="424911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Breakdown of cost by neighborhood</a:t>
            </a:r>
            <a:endParaRPr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801743" y="1418821"/>
            <a:ext cx="8588514" cy="509488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7B6DB6-FDD2-F5BC-777F-4291D76356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3A258-638F-76FD-555B-57D207BE8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Breakdown of cost adjusted for bedrooms</a:t>
            </a:r>
            <a:endParaRPr dirty="0"/>
          </a:p>
        </p:txBody>
      </p:sp>
      <p:pic>
        <p:nvPicPr>
          <p:cNvPr id="7" name="Picture 6" descr="A graph of a chart&#10;&#10;AI-generated content may be incorrect.">
            <a:extLst>
              <a:ext uri="{FF2B5EF4-FFF2-40B4-BE49-F238E27FC236}">
                <a16:creationId xmlns:a16="http://schemas.microsoft.com/office/drawing/2014/main" id="{BE442EEF-6D9C-D217-526B-B2BA292BC6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235" y="1626971"/>
            <a:ext cx="9335530" cy="4602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049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Most Common </a:t>
            </a:r>
            <a:r>
              <a:rPr dirty="0"/>
              <a:t>Neighborhoods: Vibes</a:t>
            </a:r>
            <a:r>
              <a:rPr lang="en-US" dirty="0"/>
              <a:t> and Cost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816928"/>
          </a:xfrm>
        </p:spPr>
        <p:txBody>
          <a:bodyPr numCol="2">
            <a:normAutofit fontScale="70000" lnSpcReduction="20000"/>
          </a:bodyPr>
          <a:lstStyle/>
          <a:p>
            <a:pPr marL="0" indent="0">
              <a:buNone/>
            </a:pPr>
            <a:r>
              <a:rPr b="1" dirty="0"/>
              <a:t>Med Center</a:t>
            </a:r>
          </a:p>
          <a:p>
            <a:r>
              <a:rPr lang="en-US" dirty="0"/>
              <a:t>~</a:t>
            </a:r>
            <a:r>
              <a:rPr dirty="0"/>
              <a:t>$1,255/</a:t>
            </a:r>
            <a:r>
              <a:rPr dirty="0" err="1"/>
              <a:t>mo</a:t>
            </a:r>
            <a:r>
              <a:rPr dirty="0"/>
              <a:t> </a:t>
            </a:r>
            <a:endParaRPr lang="en-US" dirty="0"/>
          </a:p>
          <a:p>
            <a:r>
              <a:rPr dirty="0"/>
              <a:t>85% recommend</a:t>
            </a:r>
          </a:p>
          <a:p>
            <a:r>
              <a:rPr dirty="0"/>
              <a:t>Walkable, close to campus</a:t>
            </a:r>
          </a:p>
          <a:p>
            <a:endParaRPr dirty="0"/>
          </a:p>
          <a:p>
            <a:pPr marL="0" indent="0">
              <a:buNone/>
            </a:pPr>
            <a:r>
              <a:rPr b="1" dirty="0"/>
              <a:t>Museum District</a:t>
            </a:r>
          </a:p>
          <a:p>
            <a:r>
              <a:rPr lang="en-US" dirty="0"/>
              <a:t>~</a:t>
            </a:r>
            <a:r>
              <a:rPr dirty="0"/>
              <a:t>$1,440/</a:t>
            </a:r>
            <a:r>
              <a:rPr dirty="0" err="1"/>
              <a:t>mo</a:t>
            </a:r>
            <a:r>
              <a:rPr dirty="0"/>
              <a:t> </a:t>
            </a:r>
            <a:endParaRPr lang="en-US" dirty="0"/>
          </a:p>
          <a:p>
            <a:r>
              <a:rPr dirty="0"/>
              <a:t>80% recommend</a:t>
            </a:r>
          </a:p>
          <a:p>
            <a:r>
              <a:rPr dirty="0"/>
              <a:t>Quiet, green, near </a:t>
            </a:r>
            <a:r>
              <a:rPr lang="en-US" dirty="0"/>
              <a:t>TMC, </a:t>
            </a:r>
            <a:r>
              <a:rPr dirty="0"/>
              <a:t>parks &amp; museums</a:t>
            </a:r>
          </a:p>
          <a:p>
            <a:endParaRPr dirty="0"/>
          </a:p>
          <a:p>
            <a:pPr marL="0" indent="0">
              <a:buNone/>
            </a:pPr>
            <a:r>
              <a:rPr b="1" dirty="0"/>
              <a:t>Montrose</a:t>
            </a:r>
          </a:p>
          <a:p>
            <a:r>
              <a:rPr lang="en-US" dirty="0"/>
              <a:t>~</a:t>
            </a:r>
            <a:r>
              <a:rPr dirty="0"/>
              <a:t>$1,315/</a:t>
            </a:r>
            <a:r>
              <a:rPr dirty="0" err="1"/>
              <a:t>mo</a:t>
            </a:r>
            <a:r>
              <a:rPr dirty="0"/>
              <a:t> </a:t>
            </a:r>
            <a:endParaRPr lang="en-US" dirty="0"/>
          </a:p>
          <a:p>
            <a:r>
              <a:rPr dirty="0"/>
              <a:t>100% recommend</a:t>
            </a:r>
          </a:p>
          <a:p>
            <a:r>
              <a:rPr dirty="0"/>
              <a:t>Artsy, LGBTQ+ friendly, </a:t>
            </a:r>
            <a:r>
              <a:rPr lang="en-US" dirty="0"/>
              <a:t>walkable, </a:t>
            </a:r>
            <a:r>
              <a:rPr dirty="0"/>
              <a:t>social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Heights</a:t>
            </a:r>
          </a:p>
          <a:p>
            <a:r>
              <a:rPr lang="en-US" dirty="0"/>
              <a:t>~$1,260/</a:t>
            </a:r>
            <a:r>
              <a:rPr lang="en-US" dirty="0" err="1"/>
              <a:t>mo</a:t>
            </a:r>
            <a:r>
              <a:rPr lang="en-US" dirty="0"/>
              <a:t> </a:t>
            </a:r>
          </a:p>
          <a:p>
            <a:r>
              <a:rPr lang="en-US" dirty="0"/>
              <a:t>100% recommend</a:t>
            </a:r>
          </a:p>
          <a:p>
            <a:r>
              <a:rPr lang="en-US" dirty="0"/>
              <a:t>Residential, young professionals and families, good food, best w/ car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Suburbs (Pearland, etc.)</a:t>
            </a:r>
          </a:p>
          <a:p>
            <a:r>
              <a:rPr lang="en-US" dirty="0"/>
              <a:t>~$1,360/</a:t>
            </a:r>
            <a:r>
              <a:rPr lang="en-US" dirty="0" err="1"/>
              <a:t>mo</a:t>
            </a:r>
            <a:r>
              <a:rPr lang="en-US" dirty="0"/>
              <a:t> </a:t>
            </a:r>
          </a:p>
          <a:p>
            <a:r>
              <a:rPr lang="en-US" dirty="0"/>
              <a:t>83% recommend</a:t>
            </a:r>
          </a:p>
          <a:p>
            <a:r>
              <a:rPr lang="en-US" dirty="0"/>
              <a:t>More space, budget and family-friendly, long drive and high commuting costs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* costs are estimated per bedroom!!!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Highly Rated Apartments (2+ Grad Student Responses)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l">
              <a:buNone/>
            </a:pPr>
            <a:r>
              <a:rPr lang="en-US" sz="3200" b="1" i="0" u="none" strike="noStrike" dirty="0">
                <a:solidFill>
                  <a:srgbClr val="000000"/>
                </a:solidFill>
                <a:effectLst/>
              </a:rPr>
              <a:t>8181 Med Center</a:t>
            </a:r>
          </a:p>
          <a:p>
            <a:r>
              <a:rPr lang="en-US" sz="3200" i="0" u="none" strike="noStrike" dirty="0">
                <a:solidFill>
                  <a:srgbClr val="000000"/>
                </a:solidFill>
                <a:effectLst/>
              </a:rPr>
              <a:t>100% would recommend</a:t>
            </a:r>
          </a:p>
          <a:p>
            <a:r>
              <a:rPr lang="en-US" sz="320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-US" sz="3200" i="0" u="none" strike="noStrike" dirty="0">
                <a:solidFill>
                  <a:srgbClr val="000000"/>
                </a:solidFill>
                <a:effectLst/>
                <a:hlinkClick r:id="rId2"/>
              </a:rPr>
              <a:t>8181medcenter.com</a:t>
            </a:r>
            <a:endParaRPr lang="en-US" sz="3200" i="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sz="320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-US" sz="3200" i="1" u="none" strike="noStrike" dirty="0">
                <a:solidFill>
                  <a:srgbClr val="000000"/>
                </a:solidFill>
                <a:effectLst/>
              </a:rPr>
              <a:t>"Close to campus, safe, and has a shuttle!"</a:t>
            </a:r>
            <a:endParaRPr lang="en-US" sz="3200" i="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sz="3200" i="0" u="none" strike="noStrike" dirty="0">
                <a:solidFill>
                  <a:srgbClr val="000000"/>
                </a:solidFill>
                <a:effectLst/>
              </a:rPr>
              <a:t>Great for: Students without a car who want to walk or shuttle to campus.</a:t>
            </a:r>
          </a:p>
          <a:p>
            <a:pPr marL="0" indent="0">
              <a:buNone/>
            </a:pPr>
            <a:endParaRPr lang="en-US" sz="320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None/>
            </a:pPr>
            <a:r>
              <a:rPr lang="en-US" sz="3200" b="1" i="0" u="none" strike="noStrike" dirty="0">
                <a:solidFill>
                  <a:srgbClr val="000000"/>
                </a:solidFill>
                <a:effectLst/>
              </a:rPr>
              <a:t>Helix at Med Center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i="0" u="none" strike="noStrike" dirty="0">
                <a:solidFill>
                  <a:srgbClr val="000000"/>
                </a:solidFill>
                <a:effectLst/>
              </a:rPr>
              <a:t>100% would recommend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i="0" u="none" strike="noStrike" dirty="0">
                <a:solidFill>
                  <a:srgbClr val="000000"/>
                </a:solidFill>
                <a:effectLst/>
                <a:hlinkClick r:id="rId3"/>
              </a:rPr>
              <a:t>helixatmedcenter.com</a:t>
            </a:r>
            <a:endParaRPr lang="en-US" sz="320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i="1" u="none" strike="noStrike" dirty="0">
                <a:solidFill>
                  <a:srgbClr val="000000"/>
                </a:solidFill>
                <a:effectLst/>
              </a:rPr>
              <a:t>“Really modern and walkable. Gym is solid.”</a:t>
            </a:r>
            <a:endParaRPr lang="en-US" sz="320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i="0" u="none" strike="noStrike" dirty="0">
                <a:solidFill>
                  <a:srgbClr val="000000"/>
                </a:solidFill>
                <a:effectLst/>
              </a:rPr>
              <a:t>Great for: Students who prioritize amenities and safety.</a:t>
            </a:r>
          </a:p>
          <a:p>
            <a:pPr marL="0" indent="0" algn="l">
              <a:buNone/>
            </a:pPr>
            <a:endParaRPr lang="en-US" sz="320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None/>
            </a:pPr>
            <a:r>
              <a:rPr lang="en-US" sz="3200" b="1" i="0" u="none" strike="noStrike" dirty="0">
                <a:solidFill>
                  <a:srgbClr val="000000"/>
                </a:solidFill>
                <a:effectLst/>
              </a:rPr>
              <a:t>UT Housing (in Med Center)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i="0" u="none" strike="noStrike" dirty="0">
                <a:solidFill>
                  <a:srgbClr val="000000"/>
                </a:solidFill>
                <a:effectLst/>
              </a:rPr>
              <a:t>100% would recommend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-US" sz="3200" i="0" u="none" strike="noStrike" dirty="0" err="1">
                <a:solidFill>
                  <a:srgbClr val="000000"/>
                </a:solidFill>
                <a:effectLst/>
              </a:rPr>
              <a:t>uth.edu</a:t>
            </a:r>
            <a:r>
              <a:rPr lang="en-US" sz="3200" i="0" u="none" strike="noStrike" dirty="0">
                <a:solidFill>
                  <a:srgbClr val="000000"/>
                </a:solidFill>
                <a:effectLst/>
              </a:rPr>
              <a:t>/housing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-US" sz="3200" i="1" u="none" strike="noStrike" dirty="0">
                <a:solidFill>
                  <a:srgbClr val="000000"/>
                </a:solidFill>
                <a:effectLst/>
              </a:rPr>
              <a:t>"Affordable, quiet, and full of other grad students."</a:t>
            </a:r>
            <a:endParaRPr lang="en-US" sz="320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i="0" u="none" strike="noStrike" dirty="0">
                <a:solidFill>
                  <a:srgbClr val="000000"/>
                </a:solidFill>
                <a:effectLst/>
              </a:rPr>
              <a:t>Best for: First-years, international students, or those looking for simple &amp; secure housing.</a:t>
            </a:r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Also mentioned: Broadstone Toscano, Portico Kirby (</a:t>
            </a:r>
            <a:r>
              <a:rPr lang="en-US" dirty="0"/>
              <a:t>but with </a:t>
            </a:r>
            <a:r>
              <a:rPr dirty="0"/>
              <a:t>mixed reviews)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people recommend their neighborhood?</a:t>
            </a:r>
            <a:endParaRPr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935892" y="1418784"/>
            <a:ext cx="8320216" cy="493572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students typically commute?</a:t>
            </a:r>
            <a:endParaRPr dirty="0"/>
          </a:p>
        </p:txBody>
      </p:sp>
      <p:pic>
        <p:nvPicPr>
          <p:cNvPr id="3" name="Picture 2" descr="output-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2037" y="1417638"/>
            <a:ext cx="8442140" cy="521838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512</Words>
  <Application>Microsoft Office PowerPoint</Application>
  <PresentationFormat>Widescreen</PresentationFormat>
  <Paragraphs>78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Arial</vt:lpstr>
      <vt:lpstr>Calibri</vt:lpstr>
      <vt:lpstr>-webkit-standard</vt:lpstr>
      <vt:lpstr>Office Theme</vt:lpstr>
      <vt:lpstr>Welcome to Houston!!!</vt:lpstr>
      <vt:lpstr>Introduction to Houston Neighborhoods</vt:lpstr>
      <vt:lpstr>Where do grad students live?</vt:lpstr>
      <vt:lpstr>Breakdown of cost by neighborhood</vt:lpstr>
      <vt:lpstr>Breakdown of cost adjusted for bedrooms</vt:lpstr>
      <vt:lpstr>Most Common Neighborhoods: Vibes and Cost</vt:lpstr>
      <vt:lpstr>Highly Rated Apartments (2+ Grad Student Responses)</vt:lpstr>
      <vt:lpstr>Do people recommend their neighborhood?</vt:lpstr>
      <vt:lpstr>How do students typically commute?</vt:lpstr>
      <vt:lpstr>How long is a typical commute?</vt:lpstr>
      <vt:lpstr>Commute costs versus rental costs</vt:lpstr>
      <vt:lpstr>Some Questions to Help Decide Where to Live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Sevilla, Oscar A</dc:creator>
  <cp:keywords/>
  <dc:description>generated using python-pptx</dc:description>
  <cp:lastModifiedBy>Sevilla, Oscar A</cp:lastModifiedBy>
  <cp:revision>3</cp:revision>
  <dcterms:created xsi:type="dcterms:W3CDTF">2013-01-27T09:14:16Z</dcterms:created>
  <dcterms:modified xsi:type="dcterms:W3CDTF">2025-04-16T14:51:09Z</dcterms:modified>
  <cp:category/>
</cp:coreProperties>
</file>