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9" r:id="rId2"/>
    <p:sldId id="261" r:id="rId3"/>
    <p:sldId id="283" r:id="rId4"/>
    <p:sldId id="256" r:id="rId5"/>
    <p:sldId id="260" r:id="rId6"/>
    <p:sldId id="262" r:id="rId7"/>
    <p:sldId id="257" r:id="rId8"/>
    <p:sldId id="279" r:id="rId9"/>
    <p:sldId id="280" r:id="rId10"/>
    <p:sldId id="284" r:id="rId11"/>
    <p:sldId id="285" r:id="rId12"/>
    <p:sldId id="289" r:id="rId13"/>
    <p:sldId id="286" r:id="rId14"/>
    <p:sldId id="287" r:id="rId15"/>
    <p:sldId id="288" r:id="rId16"/>
    <p:sldId id="258" r:id="rId17"/>
    <p:sldId id="269" r:id="rId18"/>
    <p:sldId id="282" r:id="rId19"/>
    <p:sldId id="281" r:id="rId20"/>
    <p:sldId id="265" r:id="rId21"/>
    <p:sldId id="291" r:id="rId22"/>
    <p:sldId id="292" r:id="rId23"/>
    <p:sldId id="295" r:id="rId24"/>
    <p:sldId id="267" r:id="rId25"/>
    <p:sldId id="270" r:id="rId26"/>
    <p:sldId id="278" r:id="rId27"/>
    <p:sldId id="293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A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4"/>
    <p:restoredTop sz="94626"/>
  </p:normalViewPr>
  <p:slideViewPr>
    <p:cSldViewPr snapToGrid="0" snapToObjects="1">
      <p:cViewPr varScale="1">
        <p:scale>
          <a:sx n="65" d="100"/>
          <a:sy n="65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D1279-213B-EE48-A6C9-E4DFD361898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7C87B-0EED-524F-9D07-0F92DC469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4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17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85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09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09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15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67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72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13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76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92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8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83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05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7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90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7C87B-0EED-524F-9D07-0F92DC4694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3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50A4-C528-734E-8A36-97D8013A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352B0-4C48-9F42-B550-CA537061D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F57C8-6B29-E342-81D5-9C3534CF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E6B2-3840-7D4B-8897-6BD95700470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6D423-4776-3F47-9372-6197DDF9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E8153-E445-EF45-9EB6-3474114C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EE68-FEE3-A14F-907E-948262506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D53A-53F8-944A-B5BA-ABD8729F5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E66AA-D0BC-0F4D-B522-DCCE8C9F1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14D8-0D8F-5149-964B-8CE8C465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E6B2-3840-7D4B-8897-6BD95700470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01951-7470-0F4E-9874-CD972DFB5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36F1C-944D-DF48-A1CB-254F3637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EE68-FEE3-A14F-907E-948262506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9ED7BE-72F1-0243-A8DC-A0D5373C3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57C45-A2F9-5041-8B46-6D38B5F64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6CED7-543E-CE42-9578-69D3EF51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E6B2-3840-7D4B-8897-6BD95700470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64484-CB38-8346-B88B-C291C3FA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9502-EEF2-964F-8752-D4BDA107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EE68-FEE3-A14F-907E-948262506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3B49E-947A-324A-B3A3-1860F522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0AA2E-1FD4-6342-A5C1-8C9E0D5A9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CCA0A-034A-1C4F-A17E-84CCDCF87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E6B2-3840-7D4B-8897-6BD95700470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E697C-B65E-3E40-BDC1-3B31C4C15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10F9A-B25A-284E-9987-3D8B60D6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EE68-FEE3-A14F-907E-948262506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7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5B34-818C-704D-A024-398611AE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62D6D-3370-B340-A233-1FC8AFEFB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39F12-A77B-5040-9F2F-EEE8975D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E6B2-3840-7D4B-8897-6BD95700470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C2070-666F-8940-A443-D967B241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EB373-3416-C34F-AD4B-42DE8C95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EE68-FEE3-A14F-907E-948262506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6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8956-2ACD-3E48-AFD1-8861D9CC8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61C9D-086B-934D-BBAA-28D0CB4B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365C6-F828-624E-B684-9BB023D47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14624-1525-5D45-81D8-116A1665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E6B2-3840-7D4B-8897-6BD95700470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79A55-A375-A94D-B548-5C73CC20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28317-3B7B-AD43-9F49-D8DA8F6D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EE68-FEE3-A14F-907E-948262506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8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400B-CB87-2247-874B-6418F409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29245-D5F3-D041-9334-2C6F290EE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433BE-6D61-3841-B463-71DF9BCC3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99CC5-513B-4143-9BD8-9142E3E47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02E96-B23D-D142-8B02-1908406A4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95D6AB-F70E-3848-805C-1E74CA61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E6B2-3840-7D4B-8897-6BD95700470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946A6E-8A3F-5F40-A2F1-ECD1DE138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62105-2435-BA4A-A081-BACE8701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EE68-FEE3-A14F-907E-948262506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5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839F-552D-014A-8DC7-84E46D11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52DB1-11CB-0B45-8686-6225699EE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E6B2-3840-7D4B-8897-6BD95700470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72408-0E4B-3D4B-8FB2-C24267B5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656D2-BF33-3D40-B3BD-84319299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EE68-FEE3-A14F-907E-948262506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9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836FC-0FDC-F247-BD9F-F7231C53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E6B2-3840-7D4B-8897-6BD95700470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7E121-17D9-2644-B7E0-CFEDC92D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DAD1E-3926-F44D-A721-845EF8D2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EE68-FEE3-A14F-907E-948262506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9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63CE-2CAF-9B4E-AE1A-9DF992BA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B941F-3754-E640-81B4-75CF71197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7E6BA-27E8-BA4E-94F0-94716A486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43139-FCD7-9248-973F-58C90CCF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E6B2-3840-7D4B-8897-6BD95700470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5F232-2FE5-A041-BEA9-0E15E51E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7B917-00C6-804F-874E-8161EFB2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EE68-FEE3-A14F-907E-948262506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9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7FA5-34F0-414B-8854-80EA6EA3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4E4340-90B3-304D-92EE-7B884DCF7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A143E-3DFC-AE48-B0FC-1E39DD91E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FDD2F-42AE-0849-A54E-89F4647F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E6B2-3840-7D4B-8897-6BD95700470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BB401-FA03-C943-ABA6-B69D6465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A67F2-D7E0-A54E-A921-7179E378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EE68-FEE3-A14F-907E-948262506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5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AA4D1-8A7B-3B4C-ADCD-235E917A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46E89-3FAF-D44F-A848-C3D0807CA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AC3CB-A6EC-944A-B46E-AB5656D16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0E6B2-3840-7D4B-8897-6BD95700470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FC264-2748-4341-910C-5378CEAB5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78B55-E730-FF45-906F-5CAE59028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EE68-FEE3-A14F-907E-948262506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0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vents.r20.constantcontact.com/register/event?llr=zm7em49ab&amp;oeidk=a07eh9rp30bbaffa46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1EE9-62EC-2E4D-A8DC-319B8D75C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40" y="0"/>
            <a:ext cx="10653584" cy="237807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Fall Common Application Information Session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00EB47-5539-DF46-923B-E71F71A11BCD}"/>
              </a:ext>
            </a:extLst>
          </p:cNvPr>
          <p:cNvSpPr txBox="1"/>
          <p:nvPr/>
        </p:nvSpPr>
        <p:spPr>
          <a:xfrm>
            <a:off x="455140" y="2378075"/>
            <a:ext cx="113418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Bill Mattox, PhD </a:t>
            </a:r>
            <a:r>
              <a:rPr lang="en-US" sz="3600" dirty="0"/>
              <a:t>– Senior Associate Dean</a:t>
            </a:r>
          </a:p>
          <a:p>
            <a:r>
              <a:rPr lang="en-US" sz="3600" b="1" dirty="0"/>
              <a:t>Jian Hu, PhD </a:t>
            </a:r>
            <a:r>
              <a:rPr lang="en-US" sz="3600" dirty="0"/>
              <a:t>– Chair, Student Scholarship </a:t>
            </a:r>
            <a:r>
              <a:rPr lang="en-US" sz="3600" dirty="0" err="1"/>
              <a:t>Cmte</a:t>
            </a:r>
            <a:endParaRPr lang="en-US" sz="3600" dirty="0"/>
          </a:p>
          <a:p>
            <a:r>
              <a:rPr lang="en-US" sz="3600" b="1" dirty="0"/>
              <a:t>Melissa Aldrich, PhD </a:t>
            </a:r>
            <a:r>
              <a:rPr lang="en-US" sz="3600" dirty="0"/>
              <a:t>– Member, Student Scholarship </a:t>
            </a:r>
            <a:r>
              <a:rPr lang="en-US" sz="3600" dirty="0" err="1"/>
              <a:t>Cmte</a:t>
            </a:r>
            <a:endParaRPr lang="en-US" sz="3600" dirty="0"/>
          </a:p>
          <a:p>
            <a:r>
              <a:rPr lang="en-US" sz="3600" b="1" dirty="0"/>
              <a:t>Susan Simon </a:t>
            </a:r>
            <a:r>
              <a:rPr lang="en-US" sz="3600" dirty="0"/>
              <a:t>– </a:t>
            </a:r>
            <a:r>
              <a:rPr lang="en-US" sz="3600" dirty="0" smtClean="0"/>
              <a:t>Sr. </a:t>
            </a:r>
            <a:r>
              <a:rPr lang="en-US" sz="3600" dirty="0"/>
              <a:t>Associate Director, Office of Development</a:t>
            </a:r>
          </a:p>
          <a:p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9482D0-5613-314F-8CAA-7530D7C2C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5000"/>
          </a:blip>
          <a:srcRect t="71088"/>
          <a:stretch/>
        </p:blipFill>
        <p:spPr>
          <a:xfrm>
            <a:off x="-22641" y="4936732"/>
            <a:ext cx="12192000" cy="19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1F05C-9C4B-D045-8F4E-17F203BED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</a:blip>
          <a:srcRect b="71668"/>
          <a:stretch/>
        </p:blipFill>
        <p:spPr>
          <a:xfrm>
            <a:off x="0" y="34048"/>
            <a:ext cx="12192000" cy="1943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D1EAB-D100-7141-9AF2-03047FAA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8658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/>
              <a:t>Application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C7B95-2EDA-C74C-B9E5-A8D7A448D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2206559"/>
            <a:ext cx="11277602" cy="4281572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Donor Statement - 150 words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	Non-Scientific Language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	Demonstrates your ability to communicate</a:t>
            </a:r>
          </a:p>
          <a:p>
            <a:pPr algn="l"/>
            <a:r>
              <a:rPr lang="en-US" sz="4000" dirty="0"/>
              <a:t>	about science to the public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	Focus on long-term goals and significance</a:t>
            </a:r>
          </a:p>
          <a:p>
            <a:pPr algn="l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7364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1F05C-9C4B-D045-8F4E-17F203BED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</a:blip>
          <a:srcRect b="71668"/>
          <a:stretch/>
        </p:blipFill>
        <p:spPr>
          <a:xfrm>
            <a:off x="0" y="34048"/>
            <a:ext cx="12192000" cy="1943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D1EAB-D100-7141-9AF2-03047FAA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8658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/>
              <a:t>Application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C7B95-2EDA-C74C-B9E5-A8D7A448D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2206559"/>
            <a:ext cx="11277602" cy="4281572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Curriculum Vitae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Format carefully.  Have someone review it.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Be sure to include </a:t>
            </a:r>
            <a:r>
              <a:rPr lang="en-US" sz="4000" u="sng" dirty="0"/>
              <a:t>all</a:t>
            </a:r>
            <a:r>
              <a:rPr lang="en-US" sz="4000" dirty="0"/>
              <a:t> posters and presentations</a:t>
            </a:r>
            <a:endParaRPr lang="en-US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Detail your activities (outreach, leadership, etc.)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Denote, or separate, what you’ve done at GSBS</a:t>
            </a:r>
          </a:p>
        </p:txBody>
      </p:sp>
    </p:spTree>
    <p:extLst>
      <p:ext uri="{BB962C8B-B14F-4D97-AF65-F5344CB8AC3E}">
        <p14:creationId xmlns:p14="http://schemas.microsoft.com/office/powerpoint/2010/main" val="405455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1F05C-9C4B-D045-8F4E-17F203BED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</a:blip>
          <a:srcRect b="71668"/>
          <a:stretch/>
        </p:blipFill>
        <p:spPr>
          <a:xfrm>
            <a:off x="0" y="34048"/>
            <a:ext cx="12192000" cy="1943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D1EAB-D100-7141-9AF2-03047FAA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8658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/>
              <a:t>Application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C7B95-2EDA-C74C-B9E5-A8D7A448D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2206559"/>
            <a:ext cx="11277602" cy="4281572"/>
          </a:xfrm>
        </p:spPr>
        <p:txBody>
          <a:bodyPr>
            <a:noAutofit/>
          </a:bodyPr>
          <a:lstStyle/>
          <a:p>
            <a:endParaRPr lang="en-US" sz="3600" b="1" dirty="0"/>
          </a:p>
          <a:p>
            <a:r>
              <a:rPr lang="en-US" sz="4000" b="1" dirty="0"/>
              <a:t>GSBS Webinar</a:t>
            </a:r>
          </a:p>
          <a:p>
            <a:r>
              <a:rPr lang="en-US" sz="4000" b="1" dirty="0">
                <a:solidFill>
                  <a:srgbClr val="C00000"/>
                </a:solidFill>
              </a:rPr>
              <a:t>“Acing the Academic CV”</a:t>
            </a:r>
          </a:p>
          <a:p>
            <a:r>
              <a:rPr lang="en-US" sz="3600" b="1" dirty="0"/>
              <a:t>Raquel Salinas, PhD</a:t>
            </a:r>
          </a:p>
          <a:p>
            <a:r>
              <a:rPr lang="en-US" sz="3600" b="1" dirty="0"/>
              <a:t>October 6</a:t>
            </a:r>
            <a:r>
              <a:rPr lang="en-US" sz="3600" b="1" baseline="30000" dirty="0"/>
              <a:t>th</a:t>
            </a:r>
            <a:r>
              <a:rPr lang="en-US" sz="3600" b="1" dirty="0"/>
              <a:t>,</a:t>
            </a:r>
            <a:r>
              <a:rPr lang="en-US" sz="3600" b="1" baseline="30000" dirty="0"/>
              <a:t>  </a:t>
            </a:r>
            <a:r>
              <a:rPr lang="en-US" sz="3600" b="1" dirty="0"/>
              <a:t>4-5 PM</a:t>
            </a:r>
          </a:p>
          <a:p>
            <a:r>
              <a:rPr lang="en-US" sz="3600" b="1" dirty="0">
                <a:hlinkClick r:id="rId4"/>
              </a:rPr>
              <a:t>Registration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70148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1F05C-9C4B-D045-8F4E-17F203BED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</a:blip>
          <a:srcRect b="71668"/>
          <a:stretch/>
        </p:blipFill>
        <p:spPr>
          <a:xfrm>
            <a:off x="0" y="34048"/>
            <a:ext cx="12192000" cy="1943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D1EAB-D100-7141-9AF2-03047FAA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8658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/>
              <a:t>Application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C7B95-2EDA-C74C-B9E5-A8D7A448D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2206559"/>
            <a:ext cx="11277602" cy="4281572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Specific Aims and Progress Report</a:t>
            </a:r>
          </a:p>
          <a:p>
            <a:pPr algn="l"/>
            <a:r>
              <a:rPr lang="en-US" sz="4000" dirty="0"/>
              <a:t>1 page Specific Aims – follow NIH style</a:t>
            </a:r>
          </a:p>
          <a:p>
            <a:pPr algn="l"/>
            <a:r>
              <a:rPr lang="en-US" sz="4000" dirty="0"/>
              <a:t>1 page Research Progress Report</a:t>
            </a:r>
          </a:p>
          <a:p>
            <a:pPr algn="l"/>
            <a:r>
              <a:rPr lang="en-US" sz="4000" dirty="0"/>
              <a:t>Plus: 1 page for ONE figure (multi –panel is OK) </a:t>
            </a:r>
          </a:p>
          <a:p>
            <a:pPr algn="l"/>
            <a:r>
              <a:rPr lang="en-US" sz="4000" dirty="0"/>
              <a:t>Bibliography does not count toward page limits </a:t>
            </a:r>
          </a:p>
        </p:txBody>
      </p:sp>
    </p:spTree>
    <p:extLst>
      <p:ext uri="{BB962C8B-B14F-4D97-AF65-F5344CB8AC3E}">
        <p14:creationId xmlns:p14="http://schemas.microsoft.com/office/powerpoint/2010/main" val="1449847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1F05C-9C4B-D045-8F4E-17F203BED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</a:blip>
          <a:srcRect b="71668"/>
          <a:stretch/>
        </p:blipFill>
        <p:spPr>
          <a:xfrm>
            <a:off x="0" y="34048"/>
            <a:ext cx="12192000" cy="1943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D1EAB-D100-7141-9AF2-03047FAA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8658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/>
              <a:t>Application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C7B95-2EDA-C74C-B9E5-A8D7A448D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2165463"/>
            <a:ext cx="11277602" cy="4281572"/>
          </a:xfrm>
        </p:spPr>
        <p:txBody>
          <a:bodyPr>
            <a:noAutofit/>
          </a:bodyPr>
          <a:lstStyle/>
          <a:p>
            <a:pPr algn="l"/>
            <a:endParaRPr lang="en-US" sz="4000" b="1" dirty="0"/>
          </a:p>
          <a:p>
            <a:pPr algn="l"/>
            <a:r>
              <a:rPr lang="en-US" sz="4000" b="1" dirty="0"/>
              <a:t>General Statement of Eligibility - NOT an essay!</a:t>
            </a:r>
          </a:p>
          <a:p>
            <a:pPr algn="l"/>
            <a:r>
              <a:rPr lang="en-US" sz="4000" dirty="0"/>
              <a:t>Explain why you are eligible for awards you checked </a:t>
            </a:r>
          </a:p>
          <a:p>
            <a:pPr algn="l"/>
            <a:r>
              <a:rPr lang="en-US" sz="4000" dirty="0"/>
              <a:t>off.  Read award criteria and address these. </a:t>
            </a:r>
          </a:p>
        </p:txBody>
      </p:sp>
    </p:spTree>
    <p:extLst>
      <p:ext uri="{BB962C8B-B14F-4D97-AF65-F5344CB8AC3E}">
        <p14:creationId xmlns:p14="http://schemas.microsoft.com/office/powerpoint/2010/main" val="3524374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1F05C-9C4B-D045-8F4E-17F203BED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</a:blip>
          <a:srcRect b="71668"/>
          <a:stretch/>
        </p:blipFill>
        <p:spPr>
          <a:xfrm>
            <a:off x="0" y="34048"/>
            <a:ext cx="12192000" cy="1943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D1EAB-D100-7141-9AF2-03047FAA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8658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/>
              <a:t>Application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C7B95-2EDA-C74C-B9E5-A8D7A448D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2165463"/>
            <a:ext cx="11277602" cy="4281572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Advisory Committee Meeting Report (post-meeting)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Most recent meeting – 3-page report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If you took the candidacy exam more recently, you may submit the report from the exam.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No meetings yet?  - submit a page explaining why.</a:t>
            </a:r>
          </a:p>
        </p:txBody>
      </p:sp>
    </p:spTree>
    <p:extLst>
      <p:ext uri="{BB962C8B-B14F-4D97-AF65-F5344CB8AC3E}">
        <p14:creationId xmlns:p14="http://schemas.microsoft.com/office/powerpoint/2010/main" val="732412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1F05C-9C4B-D045-8F4E-17F203BED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</a:blip>
          <a:srcRect b="71668"/>
          <a:stretch/>
        </p:blipFill>
        <p:spPr>
          <a:xfrm>
            <a:off x="0" y="34048"/>
            <a:ext cx="12192000" cy="1943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D1EAB-D100-7141-9AF2-03047FAA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8658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/>
              <a:t>Application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C7B95-2EDA-C74C-B9E5-A8D7A448D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2165463"/>
            <a:ext cx="11277602" cy="4281572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General Eligibility Statement </a:t>
            </a:r>
            <a:r>
              <a:rPr lang="en-US" sz="4000" dirty="0"/>
              <a:t>– Review award criteria and tell us about </a:t>
            </a:r>
            <a:r>
              <a:rPr lang="en-US" sz="4000" u="sng" dirty="0"/>
              <a:t>why</a:t>
            </a:r>
            <a:r>
              <a:rPr lang="en-US" sz="4000" dirty="0"/>
              <a:t> you qualify for specific awards.</a:t>
            </a:r>
          </a:p>
          <a:p>
            <a:pPr algn="l"/>
            <a:endParaRPr lang="en-US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How does you work match targeted research areas?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Have you met other criteria? – Leadership, Outreach, </a:t>
            </a:r>
            <a:r>
              <a:rPr lang="en-US" sz="3600" dirty="0" err="1"/>
              <a:t>etc</a:t>
            </a:r>
            <a:endParaRPr lang="en-US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Mention the awards which best fit </a:t>
            </a:r>
            <a:r>
              <a:rPr lang="en-US" sz="3600" u="sng" dirty="0"/>
              <a:t>you</a:t>
            </a:r>
            <a:r>
              <a:rPr lang="en-US" sz="3600" dirty="0"/>
              <a:t>.   </a:t>
            </a:r>
          </a:p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302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67C274-6BDC-7346-9E3A-7819700BEE45}"/>
              </a:ext>
            </a:extLst>
          </p:cNvPr>
          <p:cNvSpPr txBox="1"/>
          <p:nvPr/>
        </p:nvSpPr>
        <p:spPr>
          <a:xfrm>
            <a:off x="1567031" y="347289"/>
            <a:ext cx="8948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Three Overall Merit Criteria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11CEB-7FF9-8643-BAF1-B5783036B542}"/>
              </a:ext>
            </a:extLst>
          </p:cNvPr>
          <p:cNvSpPr txBox="1"/>
          <p:nvPr/>
        </p:nvSpPr>
        <p:spPr>
          <a:xfrm>
            <a:off x="1010653" y="1471772"/>
            <a:ext cx="11526252" cy="378565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1.  Accomplishments at GSBS  </a:t>
            </a:r>
            <a:r>
              <a:rPr lang="en-US" sz="2800" dirty="0"/>
              <a:t>(CV)</a:t>
            </a:r>
          </a:p>
          <a:p>
            <a:r>
              <a:rPr lang="en-US" sz="2800" dirty="0"/>
              <a:t>	</a:t>
            </a:r>
            <a:r>
              <a:rPr lang="en-US" sz="2800" i="1" dirty="0"/>
              <a:t>Papers, Presentations, Posters, </a:t>
            </a:r>
            <a:r>
              <a:rPr lang="en-US" sz="2800" i="1" u="sng" dirty="0"/>
              <a:t>external</a:t>
            </a:r>
            <a:r>
              <a:rPr lang="en-US" sz="2800" i="1" dirty="0"/>
              <a:t> awards</a:t>
            </a:r>
          </a:p>
          <a:p>
            <a:endParaRPr lang="en-US" sz="2800" dirty="0"/>
          </a:p>
          <a:p>
            <a:r>
              <a:rPr lang="en-US" sz="3200" dirty="0"/>
              <a:t>2.  Research Project  </a:t>
            </a:r>
            <a:r>
              <a:rPr lang="en-US" sz="2800" dirty="0"/>
              <a:t>(Specific Aims and Progress Report)</a:t>
            </a:r>
          </a:p>
          <a:p>
            <a:pPr lvl="2"/>
            <a:r>
              <a:rPr lang="en-US" sz="2800" i="1" dirty="0"/>
              <a:t>Logic, Originality, Significance, Innovation, Clarity</a:t>
            </a:r>
          </a:p>
          <a:p>
            <a:pPr lvl="2"/>
            <a:endParaRPr lang="en-US" sz="2800" dirty="0"/>
          </a:p>
          <a:p>
            <a:pPr marL="514350" indent="-514350">
              <a:buAutoNum type="arabicPeriod" startAt="3"/>
            </a:pPr>
            <a:r>
              <a:rPr lang="en-US" sz="3200" dirty="0"/>
              <a:t>Potential as a Scientist (Letters, Latest Committee Report)</a:t>
            </a:r>
          </a:p>
          <a:p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96279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1F05C-9C4B-D045-8F4E-17F203BED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</a:blip>
          <a:srcRect b="71668"/>
          <a:stretch/>
        </p:blipFill>
        <p:spPr>
          <a:xfrm>
            <a:off x="0" y="34048"/>
            <a:ext cx="12192000" cy="1943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D1EAB-D100-7141-9AF2-03047FAA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8658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/>
              <a:t>Who gets awards?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9838546-229F-BD4E-BFDD-75341029D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852" y="2086059"/>
            <a:ext cx="9581148" cy="4398962"/>
          </a:xfrm>
        </p:spPr>
        <p:txBody>
          <a:bodyPr>
            <a:normAutofit/>
          </a:bodyPr>
          <a:lstStyle/>
          <a:p>
            <a:r>
              <a:rPr lang="en-US" sz="3600" b="1" dirty="0"/>
              <a:t>Fall 2019 by Institution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22F63-361A-F046-B790-91AAD817D6D6}"/>
              </a:ext>
            </a:extLst>
          </p:cNvPr>
          <p:cNvSpPr txBox="1"/>
          <p:nvPr/>
        </p:nvSpPr>
        <p:spPr>
          <a:xfrm>
            <a:off x="823001" y="2753099"/>
            <a:ext cx="110299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		</a:t>
            </a:r>
            <a:r>
              <a:rPr lang="en-US" sz="2800" b="1" u="sng" dirty="0"/>
              <a:t>Applicants</a:t>
            </a:r>
            <a:r>
              <a:rPr lang="en-US" sz="2800" b="1" dirty="0"/>
              <a:t>	 	</a:t>
            </a:r>
            <a:r>
              <a:rPr lang="en-US" sz="2800" b="1" u="sng" dirty="0"/>
              <a:t>Winners</a:t>
            </a:r>
            <a:r>
              <a:rPr lang="en-US" sz="2800" b="1" dirty="0"/>
              <a:t> 	       </a:t>
            </a:r>
            <a:r>
              <a:rPr lang="en-US" sz="2800" b="1" u="sng" dirty="0"/>
              <a:t>Success Rate</a:t>
            </a:r>
            <a:r>
              <a:rPr lang="en-US" sz="2800" dirty="0"/>
              <a:t>				</a:t>
            </a:r>
          </a:p>
          <a:p>
            <a:r>
              <a:rPr lang="en-US" sz="3200" b="1" dirty="0"/>
              <a:t>MD Anderson</a:t>
            </a:r>
            <a:r>
              <a:rPr lang="en-US" sz="3200" dirty="0"/>
              <a:t>	      </a:t>
            </a:r>
            <a:r>
              <a:rPr lang="en-US" sz="3600" dirty="0"/>
              <a:t>82		    27			  32</a:t>
            </a:r>
            <a:r>
              <a:rPr lang="en-US" sz="3600" b="1" dirty="0"/>
              <a:t> %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UTHealth		</a:t>
            </a:r>
            <a:r>
              <a:rPr lang="en-US" sz="3200" dirty="0"/>
              <a:t>      </a:t>
            </a:r>
            <a:r>
              <a:rPr lang="en-US" sz="3600" dirty="0"/>
              <a:t>28		    15	            	   53 </a:t>
            </a:r>
            <a:r>
              <a:rPr lang="en-US" sz="3600" b="1" dirty="0"/>
              <a:t>%</a:t>
            </a:r>
          </a:p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543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1F05C-9C4B-D045-8F4E-17F203BED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</a:blip>
          <a:srcRect b="71668"/>
          <a:stretch/>
        </p:blipFill>
        <p:spPr>
          <a:xfrm>
            <a:off x="0" y="34048"/>
            <a:ext cx="12192000" cy="1943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D1EAB-D100-7141-9AF2-03047FAA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8658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/>
              <a:t>Who gets awards?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9838546-229F-BD4E-BFDD-75341029D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852" y="2086059"/>
            <a:ext cx="9581148" cy="4398962"/>
          </a:xfrm>
        </p:spPr>
        <p:txBody>
          <a:bodyPr>
            <a:normAutofit/>
          </a:bodyPr>
          <a:lstStyle/>
          <a:p>
            <a:r>
              <a:rPr lang="en-US" sz="3600" b="1" dirty="0"/>
              <a:t>FY 2018 International/Domestic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22F63-361A-F046-B790-91AAD817D6D6}"/>
              </a:ext>
            </a:extLst>
          </p:cNvPr>
          <p:cNvSpPr txBox="1"/>
          <p:nvPr/>
        </p:nvSpPr>
        <p:spPr>
          <a:xfrm>
            <a:off x="943476" y="2807466"/>
            <a:ext cx="106765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		</a:t>
            </a:r>
            <a:r>
              <a:rPr lang="en-US" sz="2800" b="1" u="sng" dirty="0"/>
              <a:t>Applicants</a:t>
            </a:r>
            <a:r>
              <a:rPr lang="en-US" sz="2800" b="1" dirty="0"/>
              <a:t>	 	</a:t>
            </a:r>
            <a:r>
              <a:rPr lang="en-US" sz="2800" b="1" u="sng" dirty="0"/>
              <a:t>Winners</a:t>
            </a:r>
            <a:r>
              <a:rPr lang="en-US" sz="2800" b="1" dirty="0"/>
              <a:t> 	         </a:t>
            </a:r>
            <a:r>
              <a:rPr lang="en-US" sz="2800" b="1" u="sng" dirty="0"/>
              <a:t>Success Rate</a:t>
            </a:r>
            <a:r>
              <a:rPr lang="en-US" sz="2800" dirty="0"/>
              <a:t>				</a:t>
            </a:r>
          </a:p>
          <a:p>
            <a:r>
              <a:rPr lang="en-US" sz="3200" b="1" dirty="0"/>
              <a:t>International</a:t>
            </a:r>
            <a:r>
              <a:rPr lang="en-US" sz="3200" dirty="0"/>
              <a:t>	      </a:t>
            </a:r>
            <a:r>
              <a:rPr lang="en-US" sz="3600" dirty="0"/>
              <a:t>54		    17			  </a:t>
            </a:r>
            <a:r>
              <a:rPr lang="en-US" sz="3600" b="1" dirty="0"/>
              <a:t>  31 %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Domestic		</a:t>
            </a:r>
            <a:r>
              <a:rPr lang="en-US" sz="3200" dirty="0"/>
              <a:t>      </a:t>
            </a:r>
            <a:r>
              <a:rPr lang="en-US" sz="3600" dirty="0"/>
              <a:t>63		    19		</a:t>
            </a:r>
            <a:r>
              <a:rPr lang="en-US" sz="3600" b="1" dirty="0"/>
              <a:t>             30 %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113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1EE9-62EC-2E4D-A8DC-319B8D75C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69" y="1618735"/>
            <a:ext cx="10616515" cy="27061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Application Cycles - Deadlines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b="1" dirty="0">
                <a:latin typeface="+mn-lt"/>
                <a:cs typeface="Arial" panose="020B0604020202020204" pitchFamily="34" charset="0"/>
              </a:rPr>
              <a:t>Fall Common Application </a:t>
            </a:r>
            <a:r>
              <a:rPr lang="en-US" sz="4000" b="1" dirty="0">
                <a:latin typeface="+mn-lt"/>
                <a:cs typeface="Arial" panose="020B0604020202020204" pitchFamily="34" charset="0"/>
              </a:rPr>
              <a:t>– </a:t>
            </a:r>
            <a:r>
              <a:rPr lang="en-US" sz="4000" dirty="0">
                <a:latin typeface="+mn-lt"/>
                <a:cs typeface="Arial" panose="020B0604020202020204" pitchFamily="34" charset="0"/>
              </a:rPr>
              <a:t>October 26, 2020 </a:t>
            </a:r>
            <a:r>
              <a:rPr lang="en-US" sz="4000" b="1" dirty="0">
                <a:latin typeface="+mn-lt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latin typeface="+mn-lt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+mn-lt"/>
                <a:cs typeface="Arial" panose="020B0604020202020204" pitchFamily="34" charset="0"/>
              </a:rPr>
            </a:br>
            <a:r>
              <a:rPr lang="en-US" b="1" dirty="0">
                <a:latin typeface="+mn-lt"/>
                <a:cs typeface="Arial" panose="020B0604020202020204" pitchFamily="34" charset="0"/>
              </a:rPr>
              <a:t>Spring Common Application </a:t>
            </a:r>
            <a:r>
              <a:rPr lang="en-US" sz="4000" dirty="0">
                <a:latin typeface="+mn-lt"/>
                <a:cs typeface="Arial" panose="020B0604020202020204" pitchFamily="34" charset="0"/>
              </a:rPr>
              <a:t>– April 26, 2021</a:t>
            </a:r>
            <a:r>
              <a:rPr lang="en-US" sz="4000" b="1" dirty="0">
                <a:latin typeface="+mn-lt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latin typeface="+mn-lt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+mn-lt"/>
                <a:cs typeface="Arial" panose="020B0604020202020204" pitchFamily="34" charset="0"/>
              </a:rPr>
            </a:br>
            <a:r>
              <a:rPr lang="en-US" b="1" dirty="0">
                <a:latin typeface="+mn-lt"/>
                <a:cs typeface="Arial" panose="020B0604020202020204" pitchFamily="34" charset="0"/>
              </a:rPr>
              <a:t>President’s Research Scholarships </a:t>
            </a:r>
            <a:r>
              <a:rPr lang="en-US" sz="4000" dirty="0">
                <a:cs typeface="Arial" panose="020B0604020202020204" pitchFamily="34" charset="0"/>
              </a:rPr>
              <a:t>–</a:t>
            </a:r>
            <a:r>
              <a:rPr lang="en-US" sz="4000" dirty="0">
                <a:latin typeface="+mn-lt"/>
                <a:cs typeface="Arial" panose="020B0604020202020204" pitchFamily="34" charset="0"/>
              </a:rPr>
              <a:t> June </a:t>
            </a:r>
            <a:r>
              <a:rPr lang="en-US" sz="4000" dirty="0" smtClean="0">
                <a:latin typeface="+mn-lt"/>
                <a:cs typeface="Arial" panose="020B0604020202020204" pitchFamily="34" charset="0"/>
              </a:rPr>
              <a:t>14, 2021</a:t>
            </a:r>
            <a:r>
              <a:rPr lang="en-US" sz="4000" dirty="0">
                <a:latin typeface="+mn-lt"/>
                <a:cs typeface="Arial" panose="020B0604020202020204" pitchFamily="34" charset="0"/>
              </a:rPr>
              <a:t/>
            </a:r>
            <a:br>
              <a:rPr lang="en-US" sz="4000" dirty="0"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endParaRPr lang="en-US" sz="40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9482D0-5613-314F-8CAA-7530D7C2C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5000"/>
          </a:blip>
          <a:srcRect t="71088"/>
          <a:stretch/>
        </p:blipFill>
        <p:spPr>
          <a:xfrm>
            <a:off x="0" y="4875236"/>
            <a:ext cx="12192000" cy="19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88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1F05C-9C4B-D045-8F4E-17F203BED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</a:blip>
          <a:srcRect b="71668"/>
          <a:stretch/>
        </p:blipFill>
        <p:spPr>
          <a:xfrm>
            <a:off x="0" y="34048"/>
            <a:ext cx="12192000" cy="1943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D1EAB-D100-7141-9AF2-03047FAA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8658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/>
              <a:t>Who gets fall awards?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9838546-229F-BD4E-BFDD-75341029D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" y="2122154"/>
            <a:ext cx="11506200" cy="4367546"/>
          </a:xfrm>
        </p:spPr>
        <p:txBody>
          <a:bodyPr>
            <a:normAutofit/>
          </a:bodyPr>
          <a:lstStyle/>
          <a:p>
            <a:pPr algn="l"/>
            <a:endParaRPr lang="en-US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305D10-7F33-8849-BC12-095F0207B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826740"/>
              </p:ext>
            </p:extLst>
          </p:nvPr>
        </p:nvGraphicFramePr>
        <p:xfrm>
          <a:off x="0" y="1972638"/>
          <a:ext cx="12192003" cy="54247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08658">
                  <a:extLst>
                    <a:ext uri="{9D8B030D-6E8A-4147-A177-3AD203B41FA5}">
                      <a16:colId xmlns:a16="http://schemas.microsoft.com/office/drawing/2014/main" val="628978829"/>
                    </a:ext>
                  </a:extLst>
                </a:gridCol>
                <a:gridCol w="1083335">
                  <a:extLst>
                    <a:ext uri="{9D8B030D-6E8A-4147-A177-3AD203B41FA5}">
                      <a16:colId xmlns:a16="http://schemas.microsoft.com/office/drawing/2014/main" val="3176774101"/>
                    </a:ext>
                  </a:extLst>
                </a:gridCol>
                <a:gridCol w="1083335">
                  <a:extLst>
                    <a:ext uri="{9D8B030D-6E8A-4147-A177-3AD203B41FA5}">
                      <a16:colId xmlns:a16="http://schemas.microsoft.com/office/drawing/2014/main" val="3542884970"/>
                    </a:ext>
                  </a:extLst>
                </a:gridCol>
                <a:gridCol w="1083335">
                  <a:extLst>
                    <a:ext uri="{9D8B030D-6E8A-4147-A177-3AD203B41FA5}">
                      <a16:colId xmlns:a16="http://schemas.microsoft.com/office/drawing/2014/main" val="2226492788"/>
                    </a:ext>
                  </a:extLst>
                </a:gridCol>
                <a:gridCol w="1083335">
                  <a:extLst>
                    <a:ext uri="{9D8B030D-6E8A-4147-A177-3AD203B41FA5}">
                      <a16:colId xmlns:a16="http://schemas.microsoft.com/office/drawing/2014/main" val="4151956304"/>
                    </a:ext>
                  </a:extLst>
                </a:gridCol>
                <a:gridCol w="1083335">
                  <a:extLst>
                    <a:ext uri="{9D8B030D-6E8A-4147-A177-3AD203B41FA5}">
                      <a16:colId xmlns:a16="http://schemas.microsoft.com/office/drawing/2014/main" val="37812626"/>
                    </a:ext>
                  </a:extLst>
                </a:gridCol>
                <a:gridCol w="1084101">
                  <a:extLst>
                    <a:ext uri="{9D8B030D-6E8A-4147-A177-3AD203B41FA5}">
                      <a16:colId xmlns:a16="http://schemas.microsoft.com/office/drawing/2014/main" val="649646796"/>
                    </a:ext>
                  </a:extLst>
                </a:gridCol>
                <a:gridCol w="1082569">
                  <a:extLst>
                    <a:ext uri="{9D8B030D-6E8A-4147-A177-3AD203B41FA5}">
                      <a16:colId xmlns:a16="http://schemas.microsoft.com/office/drawing/2014/main" val="253116213"/>
                    </a:ext>
                  </a:extLst>
                </a:gridCol>
              </a:tblGrid>
              <a:tr h="11781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Year at GSBS</a:t>
                      </a:r>
                      <a:endParaRPr lang="en-US" sz="2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  <a:endParaRPr lang="en-US" sz="36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  <a:endParaRPr lang="en-US" sz="36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  <a:endParaRPr lang="en-US" sz="36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  <a:endParaRPr lang="en-US" sz="36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  <a:endParaRPr lang="en-US" sz="36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</a:t>
                      </a:r>
                      <a:endParaRPr lang="en-US" sz="36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38359588"/>
                  </a:ext>
                </a:extLst>
              </a:tr>
              <a:tr h="124770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Applicants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0669093"/>
                  </a:ext>
                </a:extLst>
              </a:tr>
              <a:tr h="124770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Winners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5588988"/>
                  </a:ext>
                </a:extLst>
              </a:tr>
              <a:tr h="124770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Success</a:t>
                      </a:r>
                    </a:p>
                    <a:p>
                      <a:pPr algn="ctr"/>
                      <a:r>
                        <a:rPr lang="en-US" sz="2800" b="1" dirty="0"/>
                        <a:t>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3909548"/>
                  </a:ext>
                </a:extLst>
              </a:tr>
              <a:tr h="5035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292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782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67C274-6BDC-7346-9E3A-7819700BEE45}"/>
              </a:ext>
            </a:extLst>
          </p:cNvPr>
          <p:cNvSpPr txBox="1"/>
          <p:nvPr/>
        </p:nvSpPr>
        <p:spPr>
          <a:xfrm>
            <a:off x="2229183" y="830765"/>
            <a:ext cx="8948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Question and Answer Session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A37EAC-C789-F040-9E78-7F3CBE69C107}"/>
              </a:ext>
            </a:extLst>
          </p:cNvPr>
          <p:cNvSpPr/>
          <p:nvPr/>
        </p:nvSpPr>
        <p:spPr>
          <a:xfrm>
            <a:off x="1456672" y="2306690"/>
            <a:ext cx="10493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Jian Hu, PhD </a:t>
            </a:r>
            <a:r>
              <a:rPr lang="en-US" sz="3200" dirty="0"/>
              <a:t>– Chair, Student Scholarship </a:t>
            </a:r>
            <a:r>
              <a:rPr lang="en-US" sz="3200" dirty="0" err="1"/>
              <a:t>Cmte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dirty="0"/>
              <a:t>Melissa Aldrich, PhD </a:t>
            </a:r>
            <a:r>
              <a:rPr lang="en-US" sz="3200" dirty="0"/>
              <a:t>– Member, Student Scholarship </a:t>
            </a:r>
            <a:r>
              <a:rPr lang="en-US" sz="3200" dirty="0" err="1"/>
              <a:t>Cmte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2093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67C274-6BDC-7346-9E3A-7819700BEE45}"/>
              </a:ext>
            </a:extLst>
          </p:cNvPr>
          <p:cNvSpPr txBox="1"/>
          <p:nvPr/>
        </p:nvSpPr>
        <p:spPr>
          <a:xfrm>
            <a:off x="2229183" y="830765"/>
            <a:ext cx="8948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Question and Answer Session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A37EAC-C789-F040-9E78-7F3CBE69C107}"/>
              </a:ext>
            </a:extLst>
          </p:cNvPr>
          <p:cNvSpPr/>
          <p:nvPr/>
        </p:nvSpPr>
        <p:spPr>
          <a:xfrm>
            <a:off x="1225444" y="2275158"/>
            <a:ext cx="104935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Jian Hu, PhD </a:t>
            </a:r>
            <a:r>
              <a:rPr lang="en-US" sz="3200" dirty="0"/>
              <a:t>– Chair, Student Scholarship </a:t>
            </a:r>
            <a:r>
              <a:rPr lang="en-US" sz="3200" dirty="0" err="1"/>
              <a:t>Cmte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dirty="0"/>
              <a:t>Melissa Aldrich, PhD </a:t>
            </a:r>
            <a:r>
              <a:rPr lang="en-US" sz="3200" dirty="0"/>
              <a:t>– Member, Student Scholarship </a:t>
            </a:r>
            <a:r>
              <a:rPr lang="en-US" sz="3200" dirty="0" err="1"/>
              <a:t>Cmte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dirty="0"/>
              <a:t>Susan Simon </a:t>
            </a:r>
            <a:r>
              <a:rPr lang="en-US" sz="3200" dirty="0"/>
              <a:t>– Sr Associate Director, Office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3578993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33F9-EBAC-4C45-A3B0-F77A8573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814" y="2425153"/>
            <a:ext cx="10515600" cy="1325563"/>
          </a:xfrm>
        </p:spPr>
        <p:txBody>
          <a:bodyPr/>
          <a:lstStyle/>
          <a:p>
            <a:r>
              <a:rPr lang="en-US" dirty="0"/>
              <a:t>Supplemental Information Fall 2020 Awards</a:t>
            </a:r>
          </a:p>
        </p:txBody>
      </p:sp>
    </p:spTree>
    <p:extLst>
      <p:ext uri="{BB962C8B-B14F-4D97-AF65-F5344CB8AC3E}">
        <p14:creationId xmlns:p14="http://schemas.microsoft.com/office/powerpoint/2010/main" val="2992349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A6D16B-3F08-EA45-B7D8-86BA25AE0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77297"/>
          <a:stretch/>
        </p:blipFill>
        <p:spPr>
          <a:xfrm>
            <a:off x="0" y="0"/>
            <a:ext cx="2767914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67C274-6BDC-7346-9E3A-7819700BEE45}"/>
              </a:ext>
            </a:extLst>
          </p:cNvPr>
          <p:cNvSpPr txBox="1"/>
          <p:nvPr/>
        </p:nvSpPr>
        <p:spPr>
          <a:xfrm>
            <a:off x="3311610" y="395415"/>
            <a:ext cx="8093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Review Process -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D2E42-A024-0A47-93BC-1AD99D5E9524}"/>
              </a:ext>
            </a:extLst>
          </p:cNvPr>
          <p:cNvSpPr txBox="1"/>
          <p:nvPr/>
        </p:nvSpPr>
        <p:spPr>
          <a:xfrm>
            <a:off x="3672231" y="749358"/>
            <a:ext cx="73724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2 Faculty reviewers assigned per application</a:t>
            </a:r>
          </a:p>
          <a:p>
            <a:pPr lvl="0"/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All students are ranked</a:t>
            </a:r>
          </a:p>
          <a:p>
            <a:pPr lvl="0"/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Committee meets to discuss rankings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Final rankings set by committee</a:t>
            </a:r>
          </a:p>
          <a:p>
            <a:pPr lvl="0"/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Students are matched to awards based on rank and donor intent</a:t>
            </a:r>
          </a:p>
        </p:txBody>
      </p:sp>
    </p:spTree>
    <p:extLst>
      <p:ext uri="{BB962C8B-B14F-4D97-AF65-F5344CB8AC3E}">
        <p14:creationId xmlns:p14="http://schemas.microsoft.com/office/powerpoint/2010/main" val="420335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A6D16B-3F08-EA45-B7D8-86BA25AE0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77297"/>
          <a:stretch/>
        </p:blipFill>
        <p:spPr>
          <a:xfrm>
            <a:off x="0" y="0"/>
            <a:ext cx="2767914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67C274-6BDC-7346-9E3A-7819700BEE45}"/>
              </a:ext>
            </a:extLst>
          </p:cNvPr>
          <p:cNvSpPr txBox="1"/>
          <p:nvPr/>
        </p:nvSpPr>
        <p:spPr>
          <a:xfrm>
            <a:off x="3311610" y="395415"/>
            <a:ext cx="8093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Award Match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D2E42-A024-0A47-93BC-1AD99D5E9524}"/>
              </a:ext>
            </a:extLst>
          </p:cNvPr>
          <p:cNvSpPr txBox="1"/>
          <p:nvPr/>
        </p:nvSpPr>
        <p:spPr>
          <a:xfrm>
            <a:off x="2767914" y="1103301"/>
            <a:ext cx="91368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/>
              <a:t>	</a:t>
            </a:r>
            <a:r>
              <a:rPr lang="en-US" sz="2800" u="sng" dirty="0"/>
              <a:t>Assignments are made based on donor intent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Student’s interest in award (Eligibility Statement)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Area of Research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Stage in training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Other award-specific criteria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8091C-51B5-9F40-B86D-6A58BF187FF6}"/>
              </a:ext>
            </a:extLst>
          </p:cNvPr>
          <p:cNvSpPr txBox="1"/>
          <p:nvPr/>
        </p:nvSpPr>
        <p:spPr>
          <a:xfrm>
            <a:off x="3764092" y="3728911"/>
            <a:ext cx="78704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Assignment Order </a:t>
            </a:r>
          </a:p>
          <a:p>
            <a:r>
              <a:rPr lang="en-US" sz="2800" dirty="0"/>
              <a:t>Start with highest ranked students and fill slots by: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Size of Award (largest awards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top students)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Narrowness of donor criteria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56011B-2073-944B-9F27-AFB3F940C6B8}"/>
              </a:ext>
            </a:extLst>
          </p:cNvPr>
          <p:cNvSpPr txBox="1"/>
          <p:nvPr/>
        </p:nvSpPr>
        <p:spPr>
          <a:xfrm>
            <a:off x="3856546" y="5533689"/>
            <a:ext cx="7167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Tip </a:t>
            </a:r>
            <a:r>
              <a:rPr lang="en-US" sz="2400" dirty="0"/>
              <a:t>– If you believe you are well-suited to a particular award tell us </a:t>
            </a:r>
            <a:r>
              <a:rPr lang="en-US" sz="2400" u="sng" dirty="0"/>
              <a:t>why</a:t>
            </a:r>
            <a:r>
              <a:rPr lang="en-US" sz="2400" dirty="0"/>
              <a:t> in your General Eligibility Statement.</a:t>
            </a:r>
          </a:p>
        </p:txBody>
      </p:sp>
    </p:spTree>
    <p:extLst>
      <p:ext uri="{BB962C8B-B14F-4D97-AF65-F5344CB8AC3E}">
        <p14:creationId xmlns:p14="http://schemas.microsoft.com/office/powerpoint/2010/main" val="2949949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D1EAB-D100-7141-9AF2-03047FAA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118" y="256854"/>
            <a:ext cx="10322103" cy="965769"/>
          </a:xfrm>
        </p:spPr>
        <p:txBody>
          <a:bodyPr>
            <a:normAutofit/>
          </a:bodyPr>
          <a:lstStyle/>
          <a:p>
            <a:r>
              <a:rPr lang="en-US" b="1" dirty="0"/>
              <a:t>Matching Students to Awards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C6C21C-1E35-4947-A3A6-85A9373E5892}"/>
              </a:ext>
            </a:extLst>
          </p:cNvPr>
          <p:cNvGraphicFramePr>
            <a:graphicFrameLocks noGrp="1"/>
          </p:cNvGraphicFramePr>
          <p:nvPr/>
        </p:nvGraphicFramePr>
        <p:xfrm>
          <a:off x="2337086" y="1479477"/>
          <a:ext cx="6293206" cy="508623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134828">
                  <a:extLst>
                    <a:ext uri="{9D8B030D-6E8A-4147-A177-3AD203B41FA5}">
                      <a16:colId xmlns:a16="http://schemas.microsoft.com/office/drawing/2014/main" val="4140015719"/>
                    </a:ext>
                  </a:extLst>
                </a:gridCol>
                <a:gridCol w="2149581">
                  <a:extLst>
                    <a:ext uri="{9D8B030D-6E8A-4147-A177-3AD203B41FA5}">
                      <a16:colId xmlns:a16="http://schemas.microsoft.com/office/drawing/2014/main" val="593246362"/>
                    </a:ext>
                  </a:extLst>
                </a:gridCol>
                <a:gridCol w="2008797">
                  <a:extLst>
                    <a:ext uri="{9D8B030D-6E8A-4147-A177-3AD203B41FA5}">
                      <a16:colId xmlns:a16="http://schemas.microsoft.com/office/drawing/2014/main" val="4261110328"/>
                    </a:ext>
                  </a:extLst>
                </a:gridCol>
              </a:tblGrid>
              <a:tr h="4365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AWARD NAME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6" marR="6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ELIGIBLE AREA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6" marR="6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PREFERENCE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6" marR="62576" marT="0" marB="0" anchor="ctr"/>
                </a:tc>
                <a:extLst>
                  <a:ext uri="{0D108BD9-81ED-4DB2-BD59-A6C34878D82A}">
                    <a16:rowId xmlns:a16="http://schemas.microsoft.com/office/drawing/2014/main" val="3413341921"/>
                  </a:ext>
                </a:extLst>
              </a:tr>
              <a:tr h="64993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City Federation of Women's Club Endowed Scholarship in the Biomedical Science</a:t>
                      </a:r>
                      <a:endParaRPr lang="en-US" sz="11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576" marR="6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Medical Physics</a:t>
                      </a:r>
                      <a:br>
                        <a:rPr lang="en-US" sz="1100" kern="1200" dirty="0">
                          <a:effectLst/>
                        </a:rPr>
                      </a:br>
                      <a:r>
                        <a:rPr lang="en-US" sz="1100" kern="1200" dirty="0">
                          <a:effectLst/>
                        </a:rPr>
                        <a:t>(2019 area)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576" marR="6257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none</a:t>
                      </a: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576" marR="62576" marT="0" marB="0" anchor="ctr"/>
                </a:tc>
                <a:extLst>
                  <a:ext uri="{0D108BD9-81ED-4DB2-BD59-A6C34878D82A}">
                    <a16:rowId xmlns:a16="http://schemas.microsoft.com/office/drawing/2014/main" val="137566080"/>
                  </a:ext>
                </a:extLst>
              </a:tr>
              <a:tr h="64993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Wei Yu Family Endowed Scholarship </a:t>
                      </a:r>
                      <a:endParaRPr lang="en-US" sz="1100" b="1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576" marR="6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Virology including the use of viruses as tool to advance biomed research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576" marR="6257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none</a:t>
                      </a: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576" marR="62576" marT="0" marB="0" anchor="ctr"/>
                </a:tc>
                <a:extLst>
                  <a:ext uri="{0D108BD9-81ED-4DB2-BD59-A6C34878D82A}">
                    <a16:rowId xmlns:a16="http://schemas.microsoft.com/office/drawing/2014/main" val="2882620053"/>
                  </a:ext>
                </a:extLst>
              </a:tr>
              <a:tr h="48502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The Antje Wuelfrath Gee and Harry Gee, Jr. Family Legacy Award </a:t>
                      </a:r>
                      <a:endParaRPr lang="en-US" sz="1100" b="1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576" marR="6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All research areas*</a:t>
                      </a: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576" marR="6257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none</a:t>
                      </a: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576" marR="62576" marT="0" marB="0" anchor="ctr"/>
                </a:tc>
                <a:extLst>
                  <a:ext uri="{0D108BD9-81ED-4DB2-BD59-A6C34878D82A}">
                    <a16:rowId xmlns:a16="http://schemas.microsoft.com/office/drawing/2014/main" val="2719759191"/>
                  </a:ext>
                </a:extLst>
              </a:tr>
              <a:tr h="43975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R.W. Butcher Achievement Award </a:t>
                      </a:r>
                      <a:endParaRPr lang="en-US" sz="11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576" marR="6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All research areas*</a:t>
                      </a: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576" marR="6257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none</a:t>
                      </a: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576" marR="62576" marT="0" marB="0" anchor="ctr"/>
                </a:tc>
                <a:extLst>
                  <a:ext uri="{0D108BD9-81ED-4DB2-BD59-A6C34878D82A}">
                    <a16:rowId xmlns:a16="http://schemas.microsoft.com/office/drawing/2014/main" val="1122426726"/>
                  </a:ext>
                </a:extLst>
              </a:tr>
              <a:tr h="43652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Gigli Family Endowed Scholarship </a:t>
                      </a:r>
                      <a:endParaRPr lang="en-US" sz="11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576" marR="6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All research areas*</a:t>
                      </a: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576" marR="62576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none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576" marR="62576" marT="0" marB="0" anchor="ctr"/>
                </a:tc>
                <a:extLst>
                  <a:ext uri="{0D108BD9-81ED-4DB2-BD59-A6C34878D82A}">
                    <a16:rowId xmlns:a16="http://schemas.microsoft.com/office/drawing/2014/main" val="1427417388"/>
                  </a:ext>
                </a:extLst>
              </a:tr>
              <a:tr h="4397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Ellen Taylor Goldin Legacy Award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Radiation Sciences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none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6934484"/>
                  </a:ext>
                </a:extLst>
              </a:tr>
              <a:tr h="5102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George M. </a:t>
                      </a:r>
                      <a:r>
                        <a:rPr lang="en-US" sz="1100" dirty="0" err="1">
                          <a:effectLst/>
                        </a:rPr>
                        <a:t>Stancel</a:t>
                      </a:r>
                      <a:r>
                        <a:rPr lang="en-US" sz="1100" dirty="0">
                          <a:effectLst/>
                        </a:rPr>
                        <a:t>, PhD Fellowship in Biomedical Sciences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Microbiology and Infectious Disease (2019 area)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2987491"/>
                  </a:ext>
                </a:extLst>
              </a:tr>
              <a:tr h="5102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Floyd Haar, MD, Endowed Memorial Research Award in Memory of Freda Haar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Cancer-related Research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Leukemia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711309"/>
                  </a:ext>
                </a:extLst>
              </a:tr>
              <a:tr h="5102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Sam Taub and Beatrice Burton Endowed Fellowships in Vision Disease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Neuroscience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Vision and vision disease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027553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D3B9061-0282-AB4A-8937-8A4ED40BA01B}"/>
              </a:ext>
            </a:extLst>
          </p:cNvPr>
          <p:cNvSpPr txBox="1"/>
          <p:nvPr/>
        </p:nvSpPr>
        <p:spPr>
          <a:xfrm>
            <a:off x="8784405" y="2041026"/>
            <a:ext cx="32076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 few awards</a:t>
            </a:r>
          </a:p>
          <a:p>
            <a:r>
              <a:rPr lang="en-US" sz="3600" dirty="0"/>
              <a:t>with research </a:t>
            </a:r>
          </a:p>
          <a:p>
            <a:r>
              <a:rPr lang="en-US" sz="3600" dirty="0"/>
              <a:t>areas indicated</a:t>
            </a:r>
          </a:p>
          <a:p>
            <a:endParaRPr lang="en-US" sz="3600" dirty="0"/>
          </a:p>
          <a:p>
            <a:r>
              <a:rPr lang="en-US" sz="3600" dirty="0"/>
              <a:t>See Table at </a:t>
            </a:r>
          </a:p>
          <a:p>
            <a:r>
              <a:rPr lang="en-US" sz="3600" dirty="0"/>
              <a:t>Awards Website</a:t>
            </a:r>
          </a:p>
        </p:txBody>
      </p:sp>
    </p:spTree>
    <p:extLst>
      <p:ext uri="{BB962C8B-B14F-4D97-AF65-F5344CB8AC3E}">
        <p14:creationId xmlns:p14="http://schemas.microsoft.com/office/powerpoint/2010/main" val="1768770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A6D16B-3F08-EA45-B7D8-86BA25AE0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77297"/>
          <a:stretch/>
        </p:blipFill>
        <p:spPr>
          <a:xfrm>
            <a:off x="0" y="0"/>
            <a:ext cx="2767914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67C274-6BDC-7346-9E3A-7819700BEE45}"/>
              </a:ext>
            </a:extLst>
          </p:cNvPr>
          <p:cNvSpPr txBox="1"/>
          <p:nvPr/>
        </p:nvSpPr>
        <p:spPr>
          <a:xfrm>
            <a:off x="3311610" y="395415"/>
            <a:ext cx="8093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is the committee looking for?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06A32-7B13-4042-B375-39A98FA2E1BA}"/>
              </a:ext>
            </a:extLst>
          </p:cNvPr>
          <p:cNvSpPr txBox="1"/>
          <p:nvPr/>
        </p:nvSpPr>
        <p:spPr>
          <a:xfrm>
            <a:off x="2962289" y="1376737"/>
            <a:ext cx="853323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	</a:t>
            </a:r>
            <a:r>
              <a:rPr lang="en-US" sz="2800" dirty="0"/>
              <a:t>Publications and presentations  (stage appropriate)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	Other evidence of appropriate research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	External recognition – awards, fellowships </a:t>
            </a:r>
          </a:p>
          <a:p>
            <a:pPr lvl="2"/>
            <a:r>
              <a:rPr lang="en-US" sz="2800" i="1" dirty="0"/>
              <a:t>(If you’ve had an opportunity to receive these)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	Clear and thoughtful presentation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	Strong letters of support</a:t>
            </a:r>
          </a:p>
        </p:txBody>
      </p:sp>
    </p:spTree>
    <p:extLst>
      <p:ext uri="{BB962C8B-B14F-4D97-AF65-F5344CB8AC3E}">
        <p14:creationId xmlns:p14="http://schemas.microsoft.com/office/powerpoint/2010/main" val="1638475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A6D16B-3F08-EA45-B7D8-86BA25AE0C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77297"/>
          <a:stretch/>
        </p:blipFill>
        <p:spPr>
          <a:xfrm>
            <a:off x="0" y="0"/>
            <a:ext cx="2767914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67C274-6BDC-7346-9E3A-7819700BEE45}"/>
              </a:ext>
            </a:extLst>
          </p:cNvPr>
          <p:cNvSpPr txBox="1"/>
          <p:nvPr/>
        </p:nvSpPr>
        <p:spPr>
          <a:xfrm>
            <a:off x="3311610" y="395415"/>
            <a:ext cx="8093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is the committee looking for?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06A32-7B13-4042-B375-39A98FA2E1BA}"/>
              </a:ext>
            </a:extLst>
          </p:cNvPr>
          <p:cNvSpPr txBox="1"/>
          <p:nvPr/>
        </p:nvSpPr>
        <p:spPr>
          <a:xfrm>
            <a:off x="2949589" y="1376737"/>
            <a:ext cx="370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3200" b="1" dirty="0"/>
              <a:t>Letters of Support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5353E9-0F30-1343-BD7A-5EBA6CCE7C24}"/>
              </a:ext>
            </a:extLst>
          </p:cNvPr>
          <p:cNvSpPr txBox="1"/>
          <p:nvPr/>
        </p:nvSpPr>
        <p:spPr>
          <a:xfrm>
            <a:off x="3471062" y="2173393"/>
            <a:ext cx="781278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Make sure the  writers :</a:t>
            </a:r>
          </a:p>
          <a:p>
            <a:pPr lvl="1"/>
            <a:r>
              <a:rPr lang="en-US" sz="2800" dirty="0"/>
              <a:t>1. are supportive of your application</a:t>
            </a:r>
          </a:p>
          <a:p>
            <a:pPr lvl="1"/>
            <a:r>
              <a:rPr lang="en-US" sz="2800" dirty="0"/>
              <a:t>2. know you well enough to comment in depth </a:t>
            </a:r>
          </a:p>
          <a:p>
            <a:pPr lvl="1"/>
            <a:r>
              <a:rPr lang="en-US" sz="2800" dirty="0"/>
              <a:t>3. Understand the criteria for the awards</a:t>
            </a:r>
          </a:p>
          <a:p>
            <a:endParaRPr lang="en-US" sz="2800" dirty="0"/>
          </a:p>
          <a:p>
            <a:r>
              <a:rPr lang="en-US" sz="2800" b="1" dirty="0"/>
              <a:t>Ask your advisor to:</a:t>
            </a:r>
          </a:p>
          <a:p>
            <a:r>
              <a:rPr lang="en-US" sz="2800" dirty="0"/>
              <a:t>comment on your role in developing the application </a:t>
            </a:r>
          </a:p>
          <a:p>
            <a:r>
              <a:rPr lang="en-US" sz="2800" dirty="0"/>
              <a:t>and ideas</a:t>
            </a:r>
          </a:p>
          <a:p>
            <a:endParaRPr lang="en-US" sz="2800" dirty="0"/>
          </a:p>
          <a:p>
            <a:r>
              <a:rPr lang="en-US" sz="2800" dirty="0"/>
              <a:t>Be sure to </a:t>
            </a:r>
            <a:r>
              <a:rPr lang="en-US" sz="2800"/>
              <a:t>submit </a:t>
            </a:r>
            <a:r>
              <a:rPr lang="en-US" sz="2800" smtClean="0"/>
              <a:t>1 page </a:t>
            </a:r>
            <a:r>
              <a:rPr lang="en-US" sz="2800" u="sng" dirty="0"/>
              <a:t>training plan</a:t>
            </a:r>
          </a:p>
        </p:txBody>
      </p:sp>
    </p:spTree>
    <p:extLst>
      <p:ext uri="{BB962C8B-B14F-4D97-AF65-F5344CB8AC3E}">
        <p14:creationId xmlns:p14="http://schemas.microsoft.com/office/powerpoint/2010/main" val="339360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1EE9-62EC-2E4D-A8DC-319B8D75C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69" y="1618735"/>
            <a:ext cx="10616515" cy="27061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Application Cycles - Deadlines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b="1" dirty="0">
                <a:latin typeface="+mn-lt"/>
                <a:cs typeface="Arial" panose="020B0604020202020204" pitchFamily="34" charset="0"/>
              </a:rPr>
              <a:t>Fall Common Application </a:t>
            </a:r>
            <a:r>
              <a:rPr lang="en-US" sz="4000" b="1" dirty="0">
                <a:latin typeface="+mn-lt"/>
                <a:cs typeface="Arial" panose="020B0604020202020204" pitchFamily="34" charset="0"/>
              </a:rPr>
              <a:t>– </a:t>
            </a:r>
            <a:r>
              <a:rPr lang="en-US" sz="4000" dirty="0">
                <a:latin typeface="+mn-lt"/>
                <a:cs typeface="Arial" panose="020B0604020202020204" pitchFamily="34" charset="0"/>
              </a:rPr>
              <a:t>October 26, 2020 </a:t>
            </a:r>
            <a:r>
              <a:rPr lang="en-US" sz="4000" b="1" dirty="0">
                <a:latin typeface="+mn-lt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latin typeface="+mn-lt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latin typeface="+mn-lt"/>
                <a:cs typeface="Arial" panose="020B0604020202020204" pitchFamily="34" charset="0"/>
              </a:rPr>
              <a:t>Funds to student awards – money to you (not stipend). </a:t>
            </a:r>
            <a:br>
              <a:rPr lang="en-US" sz="4000" b="1" dirty="0"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latin typeface="+mn-lt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+mn-lt"/>
                <a:cs typeface="Arial" panose="020B0604020202020204" pitchFamily="34" charset="0"/>
              </a:rPr>
            </a:br>
            <a:r>
              <a:rPr lang="en-US" sz="4000" b="1" dirty="0" smtClean="0">
                <a:latin typeface="+mn-lt"/>
                <a:cs typeface="Arial" panose="020B0604020202020204" pitchFamily="34" charset="0"/>
              </a:rPr>
              <a:t>24 </a:t>
            </a:r>
            <a:r>
              <a:rPr lang="en-US" sz="4000" b="1" dirty="0">
                <a:latin typeface="+mn-lt"/>
                <a:cs typeface="Arial" panose="020B0604020202020204" pitchFamily="34" charset="0"/>
              </a:rPr>
              <a:t>named scholarships </a:t>
            </a:r>
            <a:r>
              <a:rPr lang="en-US" sz="4000" b="1" dirty="0">
                <a:latin typeface="+mn-lt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40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34 </a:t>
            </a:r>
            <a:r>
              <a:rPr lang="en-US" sz="4000" b="1" dirty="0">
                <a:latin typeface="+mn-lt"/>
                <a:cs typeface="Arial" panose="020B0604020202020204" pitchFamily="34" charset="0"/>
                <a:sym typeface="Wingdings" pitchFamily="2" charset="2"/>
              </a:rPr>
              <a:t>students </a:t>
            </a:r>
            <a:r>
              <a:rPr lang="en-US" sz="4000" dirty="0">
                <a:latin typeface="+mn-lt"/>
                <a:cs typeface="Arial" panose="020B0604020202020204" pitchFamily="34" charset="0"/>
              </a:rPr>
              <a:t/>
            </a:r>
            <a:br>
              <a:rPr lang="en-US" sz="4000" dirty="0"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sz="4000" b="1" dirty="0">
              <a:solidFill>
                <a:schemeClr val="accent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9482D0-5613-314F-8CAA-7530D7C2C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5000"/>
          </a:blip>
          <a:srcRect t="71088"/>
          <a:stretch/>
        </p:blipFill>
        <p:spPr>
          <a:xfrm>
            <a:off x="0" y="4875236"/>
            <a:ext cx="12192000" cy="19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1F05C-9C4B-D045-8F4E-17F203BEDF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D1EAB-D100-7141-9AF2-03047FAA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8658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/>
              <a:t>Fall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C7B95-2EDA-C74C-B9E5-A8D7A448D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145" y="1946233"/>
            <a:ext cx="9831861" cy="3268318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October 1</a:t>
            </a:r>
            <a:r>
              <a:rPr lang="en-US" sz="3600" b="1" baseline="30000" dirty="0"/>
              <a:t>st</a:t>
            </a:r>
            <a:r>
              <a:rPr lang="en-US" sz="3600" b="1" dirty="0"/>
              <a:t>: </a:t>
            </a:r>
            <a:r>
              <a:rPr lang="en-US" sz="3600" dirty="0"/>
              <a:t>Application Submission Opens</a:t>
            </a:r>
          </a:p>
          <a:p>
            <a:pPr algn="l"/>
            <a:endParaRPr lang="en-US" sz="3600" dirty="0"/>
          </a:p>
          <a:p>
            <a:pPr algn="l"/>
            <a:r>
              <a:rPr lang="en-US" sz="3600" b="1" dirty="0"/>
              <a:t>October 26</a:t>
            </a:r>
            <a:r>
              <a:rPr lang="en-US" sz="3600" b="1" baseline="30000" dirty="0"/>
              <a:t>th</a:t>
            </a:r>
            <a:r>
              <a:rPr lang="en-US" sz="3600" b="1" dirty="0"/>
              <a:t>:</a:t>
            </a:r>
            <a:r>
              <a:rPr lang="en-US" sz="3600" dirty="0"/>
              <a:t> Deadline for Applications</a:t>
            </a:r>
          </a:p>
          <a:p>
            <a:pPr algn="l"/>
            <a:endParaRPr lang="en-US" sz="3600" dirty="0"/>
          </a:p>
          <a:p>
            <a:pPr algn="l"/>
            <a:r>
              <a:rPr lang="en-US" sz="3600" b="1" dirty="0"/>
              <a:t>Early December:  </a:t>
            </a:r>
            <a:r>
              <a:rPr lang="en-US" sz="3600" dirty="0"/>
              <a:t>Notification of Winners/Finalists</a:t>
            </a:r>
          </a:p>
          <a:p>
            <a:pPr algn="l"/>
            <a:endParaRPr lang="en-US" sz="3600" dirty="0"/>
          </a:p>
          <a:p>
            <a:pPr algn="l"/>
            <a:r>
              <a:rPr lang="en-US" sz="4400" dirty="0"/>
              <a:t>Applications submitted through Embark</a:t>
            </a:r>
          </a:p>
          <a:p>
            <a:pPr algn="l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165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A6D16B-3F08-EA45-B7D8-86BA25AE0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77297"/>
          <a:stretch/>
        </p:blipFill>
        <p:spPr>
          <a:xfrm>
            <a:off x="0" y="0"/>
            <a:ext cx="2767914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67C274-6BDC-7346-9E3A-7819700BEE45}"/>
              </a:ext>
            </a:extLst>
          </p:cNvPr>
          <p:cNvSpPr txBox="1"/>
          <p:nvPr/>
        </p:nvSpPr>
        <p:spPr>
          <a:xfrm>
            <a:off x="3229417" y="0"/>
            <a:ext cx="8093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Fall Scholarships and Fellowships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D2E42-A024-0A47-93BC-1AD99D5E9524}"/>
              </a:ext>
            </a:extLst>
          </p:cNvPr>
          <p:cNvSpPr txBox="1"/>
          <p:nvPr/>
        </p:nvSpPr>
        <p:spPr>
          <a:xfrm>
            <a:off x="3267905" y="507539"/>
            <a:ext cx="851669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/>
              <a:t>Dr. John J. </a:t>
            </a:r>
            <a:r>
              <a:rPr lang="en-US" b="1" dirty="0" err="1"/>
              <a:t>Kopchick</a:t>
            </a:r>
            <a:r>
              <a:rPr lang="en-US" b="1" dirty="0"/>
              <a:t> Fellowship</a:t>
            </a:r>
          </a:p>
          <a:p>
            <a:pPr lvl="0"/>
            <a:r>
              <a:rPr lang="en-US" b="1" dirty="0"/>
              <a:t>Charlene </a:t>
            </a:r>
            <a:r>
              <a:rPr lang="en-US" b="1" dirty="0" err="1"/>
              <a:t>Kopchick</a:t>
            </a:r>
            <a:r>
              <a:rPr lang="en-US" b="1" dirty="0"/>
              <a:t> Fellowship  </a:t>
            </a:r>
          </a:p>
          <a:p>
            <a:pPr lvl="0"/>
            <a:r>
              <a:rPr lang="en-US" b="1" dirty="0"/>
              <a:t>Investing in Student Futures Scholarship </a:t>
            </a:r>
          </a:p>
          <a:p>
            <a:pPr lvl="0"/>
            <a:r>
              <a:rPr lang="en-US" b="1" dirty="0"/>
              <a:t>The </a:t>
            </a:r>
            <a:r>
              <a:rPr lang="en-US" b="1" dirty="0" err="1"/>
              <a:t>Fadine</a:t>
            </a:r>
            <a:r>
              <a:rPr lang="en-US" b="1" dirty="0"/>
              <a:t> Jackson </a:t>
            </a:r>
            <a:r>
              <a:rPr lang="en-US" b="1" dirty="0" err="1"/>
              <a:t>Roquemore</a:t>
            </a:r>
            <a:r>
              <a:rPr lang="en-US" b="1" dirty="0"/>
              <a:t> Scholarship in Cancer Research</a:t>
            </a:r>
            <a:endParaRPr lang="en-US" dirty="0"/>
          </a:p>
          <a:p>
            <a:pPr lvl="0"/>
            <a:r>
              <a:rPr lang="en-US" b="1" dirty="0"/>
              <a:t>Andrew Sowell-Wade Huggins Scholarships in Cancer Research</a:t>
            </a:r>
            <a:endParaRPr lang="en-US" dirty="0"/>
          </a:p>
          <a:p>
            <a:pPr lvl="0"/>
            <a:r>
              <a:rPr lang="en-US" b="1" dirty="0"/>
              <a:t>Cancer Answers/Sylvan Rodriguez Scholarship </a:t>
            </a:r>
          </a:p>
          <a:p>
            <a:pPr lvl="0"/>
            <a:r>
              <a:rPr lang="en-US" b="1" dirty="0"/>
              <a:t>Sylvan Rodriguez Scholarship in honor of George M. </a:t>
            </a:r>
            <a:r>
              <a:rPr lang="en-US" b="1" dirty="0" err="1"/>
              <a:t>Stancel</a:t>
            </a:r>
            <a:r>
              <a:rPr lang="en-US" b="1" dirty="0"/>
              <a:t> PhD</a:t>
            </a:r>
          </a:p>
          <a:p>
            <a:pPr lvl="0"/>
            <a:r>
              <a:rPr lang="en-US" b="1" dirty="0"/>
              <a:t>Floyd </a:t>
            </a:r>
            <a:r>
              <a:rPr lang="en-US" b="1" dirty="0" err="1"/>
              <a:t>Haar</a:t>
            </a:r>
            <a:r>
              <a:rPr lang="en-US" b="1" dirty="0"/>
              <a:t>, MD, Endowed Memorial Research Award in Memory of Freda </a:t>
            </a:r>
            <a:r>
              <a:rPr lang="en-US" b="1" dirty="0" err="1"/>
              <a:t>Haar</a:t>
            </a:r>
            <a:r>
              <a:rPr lang="en-US" b="1" dirty="0"/>
              <a:t> </a:t>
            </a:r>
          </a:p>
          <a:p>
            <a:pPr lvl="0"/>
            <a:r>
              <a:rPr lang="en-US" b="1" dirty="0"/>
              <a:t>Steve Lasher and </a:t>
            </a:r>
            <a:r>
              <a:rPr lang="en-US" b="1" dirty="0" err="1"/>
              <a:t>Janiece</a:t>
            </a:r>
            <a:r>
              <a:rPr lang="en-US" b="1" dirty="0"/>
              <a:t> Longoria Graduate Student Research Award in Cancer Biology </a:t>
            </a:r>
          </a:p>
          <a:p>
            <a:pPr lvl="0"/>
            <a:r>
              <a:rPr lang="en-US" b="1" dirty="0"/>
              <a:t>Sam Taub and Beatrice Burton Endowed Fellowships in Vision Disease </a:t>
            </a:r>
          </a:p>
          <a:p>
            <a:pPr lvl="0"/>
            <a:r>
              <a:rPr lang="en-US" b="1" dirty="0"/>
              <a:t>Roberta M. and Jean M. Worsham Endowed Fellowship </a:t>
            </a:r>
          </a:p>
          <a:p>
            <a:pPr lvl="0"/>
            <a:r>
              <a:rPr lang="en-US" b="1" dirty="0"/>
              <a:t>Ellen Taylor Goldin Legacy Award </a:t>
            </a:r>
          </a:p>
          <a:p>
            <a:pPr lvl="0"/>
            <a:r>
              <a:rPr lang="en-US" b="1" dirty="0"/>
              <a:t>The George M. </a:t>
            </a:r>
            <a:r>
              <a:rPr lang="en-US" b="1" dirty="0" err="1"/>
              <a:t>Stancel</a:t>
            </a:r>
            <a:r>
              <a:rPr lang="en-US" b="1" dirty="0"/>
              <a:t>, PhD Fellowship in Biomedical Sciences                  </a:t>
            </a:r>
          </a:p>
          <a:p>
            <a:pPr lvl="0"/>
            <a:r>
              <a:rPr lang="en-US" b="1" dirty="0"/>
              <a:t>Jesse B. Heath, Jr. Family Legacy Award </a:t>
            </a:r>
          </a:p>
          <a:p>
            <a:pPr lvl="0"/>
            <a:r>
              <a:rPr lang="en-US" b="1" dirty="0"/>
              <a:t>City Federation of Women's Club Endowed Scholarship in the Biomedical Science </a:t>
            </a:r>
          </a:p>
          <a:p>
            <a:pPr lvl="0"/>
            <a:r>
              <a:rPr lang="en-US" b="1" dirty="0"/>
              <a:t>T.C. Hsu Memorial Scholarship </a:t>
            </a:r>
          </a:p>
          <a:p>
            <a:pPr lvl="0"/>
            <a:r>
              <a:rPr lang="en-US" b="1" dirty="0"/>
              <a:t>Wei Yu Family Endowed Scholarship </a:t>
            </a:r>
          </a:p>
          <a:p>
            <a:pPr lvl="0"/>
            <a:r>
              <a:rPr lang="en-US" b="1" dirty="0"/>
              <a:t>Ray </a:t>
            </a:r>
            <a:r>
              <a:rPr lang="en-US" b="1" dirty="0" err="1"/>
              <a:t>Meyn</a:t>
            </a:r>
            <a:r>
              <a:rPr lang="en-US" b="1" dirty="0"/>
              <a:t> PhD Scholarship for Cancer Research</a:t>
            </a:r>
          </a:p>
          <a:p>
            <a:pPr lvl="0"/>
            <a:r>
              <a:rPr lang="en-US" b="1" dirty="0"/>
              <a:t>Tzu Chi Scholarship Award for Excellence </a:t>
            </a:r>
            <a:endParaRPr lang="en-US" b="1" i="1" dirty="0"/>
          </a:p>
          <a:p>
            <a:pPr lvl="0"/>
            <a:r>
              <a:rPr lang="en-US" b="1" dirty="0"/>
              <a:t>The Antje </a:t>
            </a:r>
            <a:r>
              <a:rPr lang="en-US" b="1" dirty="0" err="1"/>
              <a:t>Wuelfrath</a:t>
            </a:r>
            <a:r>
              <a:rPr lang="en-US" b="1" dirty="0"/>
              <a:t> Gee and Harry Gee, Jr. Family Legacy Award </a:t>
            </a:r>
          </a:p>
          <a:p>
            <a:pPr lvl="0"/>
            <a:r>
              <a:rPr lang="en-US" b="1" dirty="0"/>
              <a:t>R.W. Butcher Achievement Award Gigli Family Endowed Scholarship</a:t>
            </a:r>
            <a:endParaRPr lang="en-US" dirty="0"/>
          </a:p>
          <a:p>
            <a:pPr lvl="0"/>
            <a:r>
              <a:rPr lang="en-US" b="1" dirty="0"/>
              <a:t>Ralph B. </a:t>
            </a:r>
            <a:r>
              <a:rPr lang="en-US" b="1" dirty="0" err="1"/>
              <a:t>Arlinghaus</a:t>
            </a:r>
            <a:r>
              <a:rPr lang="en-US" b="1" dirty="0"/>
              <a:t>, PhD Scholarship </a:t>
            </a:r>
          </a:p>
        </p:txBody>
      </p:sp>
    </p:spTree>
    <p:extLst>
      <p:ext uri="{BB962C8B-B14F-4D97-AF65-F5344CB8AC3E}">
        <p14:creationId xmlns:p14="http://schemas.microsoft.com/office/powerpoint/2010/main" val="329978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1F05C-9C4B-D045-8F4E-17F203BED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</a:blip>
          <a:srcRect b="71532"/>
          <a:stretch/>
        </p:blipFill>
        <p:spPr>
          <a:xfrm>
            <a:off x="0" y="1"/>
            <a:ext cx="12192000" cy="1952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D1EAB-D100-7141-9AF2-03047FAA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38" y="-969109"/>
            <a:ext cx="10424984" cy="2631138"/>
          </a:xfrm>
        </p:spPr>
        <p:txBody>
          <a:bodyPr>
            <a:normAutofit/>
          </a:bodyPr>
          <a:lstStyle/>
          <a:p>
            <a:r>
              <a:rPr lang="en-US" sz="7200" b="1" dirty="0"/>
              <a:t>Awards of Special Interest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C7B95-2EDA-C74C-B9E5-A8D7A448D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382" y="1662029"/>
            <a:ext cx="11277602" cy="4281572"/>
          </a:xfrm>
        </p:spPr>
        <p:txBody>
          <a:bodyPr>
            <a:noAutofit/>
          </a:bodyPr>
          <a:lstStyle/>
          <a:p>
            <a:pPr algn="l"/>
            <a:endParaRPr lang="en-US" sz="4000" dirty="0"/>
          </a:p>
          <a:p>
            <a:pPr algn="l"/>
            <a:r>
              <a:rPr lang="en-US" sz="3600" b="1" dirty="0"/>
              <a:t>Dr. John J. </a:t>
            </a:r>
            <a:r>
              <a:rPr lang="en-US" sz="3600" b="1" dirty="0" err="1"/>
              <a:t>Kopchick</a:t>
            </a:r>
            <a:r>
              <a:rPr lang="en-US" sz="3600" b="1" dirty="0"/>
              <a:t> Fellowship</a:t>
            </a:r>
          </a:p>
          <a:p>
            <a:pPr algn="l"/>
            <a:r>
              <a:rPr lang="en-US" sz="3600" dirty="0"/>
              <a:t>$7,500 scholarship + $7,500 for research – 7 awards</a:t>
            </a:r>
          </a:p>
          <a:p>
            <a:pPr algn="l"/>
            <a:r>
              <a:rPr lang="en-US" sz="3600" dirty="0"/>
              <a:t>Renewable for a second year!</a:t>
            </a:r>
          </a:p>
          <a:p>
            <a:pPr algn="l"/>
            <a:endParaRPr lang="en-US" sz="3600" dirty="0"/>
          </a:p>
          <a:p>
            <a:pPr algn="l"/>
            <a:r>
              <a:rPr lang="en-US" sz="3600" b="1" dirty="0"/>
              <a:t>Charlene </a:t>
            </a:r>
            <a:r>
              <a:rPr lang="en-US" sz="3600" b="1" dirty="0" err="1"/>
              <a:t>Kopchick</a:t>
            </a:r>
            <a:r>
              <a:rPr lang="en-US" sz="3600" b="1" dirty="0"/>
              <a:t> Fellowship</a:t>
            </a:r>
            <a:endParaRPr lang="en-US" sz="3600" dirty="0"/>
          </a:p>
          <a:p>
            <a:pPr algn="l"/>
            <a:r>
              <a:rPr lang="en-US" sz="3600" dirty="0"/>
              <a:t>$8,250 scholarship + $8,250 for research – 1 award</a:t>
            </a:r>
          </a:p>
        </p:txBody>
      </p:sp>
    </p:spTree>
    <p:extLst>
      <p:ext uri="{BB962C8B-B14F-4D97-AF65-F5344CB8AC3E}">
        <p14:creationId xmlns:p14="http://schemas.microsoft.com/office/powerpoint/2010/main" val="180245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1F05C-9C4B-D045-8F4E-17F203BED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7000"/>
          </a:blip>
          <a:srcRect b="71351"/>
          <a:stretch/>
        </p:blipFill>
        <p:spPr>
          <a:xfrm>
            <a:off x="0" y="0"/>
            <a:ext cx="12192000" cy="196472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B9C7B95-2EDA-C74C-B9E5-A8D7A448D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382" y="1662029"/>
            <a:ext cx="11277602" cy="4281572"/>
          </a:xfrm>
        </p:spPr>
        <p:txBody>
          <a:bodyPr>
            <a:noAutofit/>
          </a:bodyPr>
          <a:lstStyle/>
          <a:p>
            <a:pPr algn="l"/>
            <a:endParaRPr lang="en-US" sz="4000" dirty="0"/>
          </a:p>
          <a:p>
            <a:pPr algn="l"/>
            <a:r>
              <a:rPr lang="en-US" sz="4000" b="1" dirty="0" err="1"/>
              <a:t>Kopchick</a:t>
            </a:r>
            <a:r>
              <a:rPr lang="en-US" sz="4000" b="1" dirty="0"/>
              <a:t> Fellowships</a:t>
            </a:r>
          </a:p>
          <a:p>
            <a:pPr algn="l"/>
            <a:r>
              <a:rPr lang="en-US" sz="4000" dirty="0"/>
              <a:t>1.  Are reviewed in the Fall Cycle through the Common Application</a:t>
            </a:r>
          </a:p>
          <a:p>
            <a:pPr algn="l"/>
            <a:r>
              <a:rPr lang="en-US" sz="4000" dirty="0"/>
              <a:t>2. Important eligibility criteria for these awards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400" dirty="0"/>
              <a:t>Must have already submitted PhD candidacy petition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400" dirty="0"/>
              <a:t>Have not yet finished fourth doctoral year at GSBS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400" dirty="0"/>
              <a:t>Should plan to be enrolled for at least </a:t>
            </a:r>
            <a:r>
              <a:rPr lang="en-US" sz="3400" u="sng" dirty="0"/>
              <a:t>two more years </a:t>
            </a:r>
            <a:endParaRPr lang="en-US" sz="4800" u="sng" dirty="0"/>
          </a:p>
          <a:p>
            <a:pPr algn="l"/>
            <a:endParaRPr lang="en-US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BA1A56-E7BF-844D-AFE6-B1B19A4DCC1D}"/>
              </a:ext>
            </a:extLst>
          </p:cNvPr>
          <p:cNvSpPr txBox="1">
            <a:spLocks/>
          </p:cNvSpPr>
          <p:nvPr/>
        </p:nvSpPr>
        <p:spPr>
          <a:xfrm>
            <a:off x="428366" y="-414305"/>
            <a:ext cx="10668000" cy="2076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Awards of Special Interest</a:t>
            </a:r>
          </a:p>
        </p:txBody>
      </p:sp>
    </p:spTree>
    <p:extLst>
      <p:ext uri="{BB962C8B-B14F-4D97-AF65-F5344CB8AC3E}">
        <p14:creationId xmlns:p14="http://schemas.microsoft.com/office/powerpoint/2010/main" val="397773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1F05C-9C4B-D045-8F4E-17F203BED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</a:blip>
          <a:srcRect b="71532"/>
          <a:stretch/>
        </p:blipFill>
        <p:spPr>
          <a:xfrm>
            <a:off x="0" y="1"/>
            <a:ext cx="12192000" cy="1952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D1EAB-D100-7141-9AF2-03047FAA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86581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If you won an award last Fall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C7B95-2EDA-C74C-B9E5-A8D7A448D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63" y="2083269"/>
            <a:ext cx="11277602" cy="4281572"/>
          </a:xfrm>
        </p:spPr>
        <p:txBody>
          <a:bodyPr>
            <a:noAutofit/>
          </a:bodyPr>
          <a:lstStyle/>
          <a:p>
            <a:pPr algn="l"/>
            <a:endParaRPr lang="en-US" sz="4000" dirty="0"/>
          </a:p>
          <a:p>
            <a:pPr algn="l"/>
            <a:r>
              <a:rPr lang="en-US" sz="4000" b="1" dirty="0"/>
              <a:t>Eligibility of Previous GSBS Award Winners </a:t>
            </a:r>
          </a:p>
          <a:p>
            <a:pPr algn="l"/>
            <a:r>
              <a:rPr lang="en-US" sz="4000" dirty="0"/>
              <a:t>Students who won a ”funds to student” awards in the last year are not eligible for </a:t>
            </a:r>
            <a:r>
              <a:rPr lang="en-US" sz="4000" u="sng" dirty="0"/>
              <a:t>most</a:t>
            </a:r>
            <a:r>
              <a:rPr lang="en-US" sz="4000" dirty="0"/>
              <a:t> 2020 Fall Awards.</a:t>
            </a:r>
          </a:p>
          <a:p>
            <a:pPr algn="l"/>
            <a:endParaRPr lang="en-US" sz="4000" dirty="0"/>
          </a:p>
          <a:p>
            <a:pPr algn="l"/>
            <a:r>
              <a:rPr lang="en-US" sz="4000" dirty="0"/>
              <a:t>But there are some exceptions….  </a:t>
            </a:r>
          </a:p>
        </p:txBody>
      </p:sp>
    </p:spTree>
    <p:extLst>
      <p:ext uri="{BB962C8B-B14F-4D97-AF65-F5344CB8AC3E}">
        <p14:creationId xmlns:p14="http://schemas.microsoft.com/office/powerpoint/2010/main" val="316568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1F05C-9C4B-D045-8F4E-17F203BED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</a:blip>
          <a:srcRect b="71532"/>
          <a:stretch/>
        </p:blipFill>
        <p:spPr>
          <a:xfrm>
            <a:off x="0" y="1"/>
            <a:ext cx="12192000" cy="1952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D1EAB-D100-7141-9AF2-03047FAA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86581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If you won an award last Fall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C7B95-2EDA-C74C-B9E5-A8D7A448D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37" y="2729023"/>
            <a:ext cx="11277602" cy="4281572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Eligibility of Previous GSBS Award Winners </a:t>
            </a:r>
            <a:endParaRPr lang="en-US" sz="4000" u="sng" dirty="0"/>
          </a:p>
          <a:p>
            <a:pPr algn="l"/>
            <a:r>
              <a:rPr lang="en-US" sz="4000" b="1" u="sng" dirty="0">
                <a:solidFill>
                  <a:srgbClr val="FF0000"/>
                </a:solidFill>
              </a:rPr>
              <a:t>Exceptions: </a:t>
            </a:r>
          </a:p>
          <a:p>
            <a:pPr algn="l"/>
            <a:r>
              <a:rPr lang="en-US" sz="4000" b="1" dirty="0" err="1"/>
              <a:t>Kopchick</a:t>
            </a:r>
            <a:r>
              <a:rPr lang="en-US" sz="4000" b="1" dirty="0"/>
              <a:t> Fellowships </a:t>
            </a:r>
            <a:r>
              <a:rPr lang="en-US" sz="4000" dirty="0"/>
              <a:t>– you are still eligible this year</a:t>
            </a:r>
          </a:p>
          <a:p>
            <a:pPr algn="l"/>
            <a:r>
              <a:rPr lang="en-US" sz="4000" b="1" dirty="0"/>
              <a:t>GRA (stipend) Awards </a:t>
            </a:r>
            <a:r>
              <a:rPr lang="en-US" sz="4000" dirty="0"/>
              <a:t>– you are still eligible this year</a:t>
            </a:r>
          </a:p>
          <a:p>
            <a:pPr algn="l"/>
            <a:r>
              <a:rPr lang="en-US" sz="4000" b="1" dirty="0"/>
              <a:t>Program Awards </a:t>
            </a:r>
            <a:r>
              <a:rPr lang="en-US" sz="4000" dirty="0"/>
              <a:t>– These do not impact GSBS Awards</a:t>
            </a:r>
          </a:p>
        </p:txBody>
      </p:sp>
    </p:spTree>
    <p:extLst>
      <p:ext uri="{BB962C8B-B14F-4D97-AF65-F5344CB8AC3E}">
        <p14:creationId xmlns:p14="http://schemas.microsoft.com/office/powerpoint/2010/main" val="347864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1423</Words>
  <Application>Microsoft Office PowerPoint</Application>
  <PresentationFormat>Widescreen</PresentationFormat>
  <Paragraphs>276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Fall Common Application Information Session </vt:lpstr>
      <vt:lpstr>Application Cycles - Deadlines  Fall Common Application – October 26, 2020   Spring Common Application – April 26, 2021  President’s Research Scholarships – June 14, 2021  </vt:lpstr>
      <vt:lpstr>Application Cycles - Deadlines  Fall Common Application – October 26, 2020   Funds to student awards – money to you (not stipend).   24 named scholarships  34 students   </vt:lpstr>
      <vt:lpstr>Fall Awards</vt:lpstr>
      <vt:lpstr>PowerPoint Presentation</vt:lpstr>
      <vt:lpstr>Awards of Special Interest</vt:lpstr>
      <vt:lpstr>PowerPoint Presentation</vt:lpstr>
      <vt:lpstr>If you won an award last Fall</vt:lpstr>
      <vt:lpstr>If you won an award last Fall</vt:lpstr>
      <vt:lpstr>Application Materials</vt:lpstr>
      <vt:lpstr>Application Materials</vt:lpstr>
      <vt:lpstr>Application Materials</vt:lpstr>
      <vt:lpstr>Application Materials</vt:lpstr>
      <vt:lpstr>Application Materials</vt:lpstr>
      <vt:lpstr>Application Materials</vt:lpstr>
      <vt:lpstr>Application Materials</vt:lpstr>
      <vt:lpstr>PowerPoint Presentation</vt:lpstr>
      <vt:lpstr>Who gets awards? </vt:lpstr>
      <vt:lpstr>Who gets awards? </vt:lpstr>
      <vt:lpstr>Who gets fall awards? </vt:lpstr>
      <vt:lpstr>PowerPoint Presentation</vt:lpstr>
      <vt:lpstr>PowerPoint Presentation</vt:lpstr>
      <vt:lpstr>Supplemental Information Fall 2020 Awards</vt:lpstr>
      <vt:lpstr>PowerPoint Presentation</vt:lpstr>
      <vt:lpstr>PowerPoint Presentation</vt:lpstr>
      <vt:lpstr>Matching Students to Awards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Awards</dc:title>
  <dc:creator>Microsoft Office User</dc:creator>
  <cp:lastModifiedBy>Lademora, Joy</cp:lastModifiedBy>
  <cp:revision>65</cp:revision>
  <dcterms:created xsi:type="dcterms:W3CDTF">2018-10-01T19:55:39Z</dcterms:created>
  <dcterms:modified xsi:type="dcterms:W3CDTF">2020-10-05T14:35:10Z</dcterms:modified>
</cp:coreProperties>
</file>