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60" r:id="rId3"/>
    <p:sldId id="258" r:id="rId4"/>
    <p:sldId id="310" r:id="rId5"/>
    <p:sldId id="264" r:id="rId6"/>
    <p:sldId id="265" r:id="rId7"/>
    <p:sldId id="266" r:id="rId8"/>
    <p:sldId id="267" r:id="rId9"/>
    <p:sldId id="272" r:id="rId10"/>
    <p:sldId id="271" r:id="rId11"/>
    <p:sldId id="308" r:id="rId12"/>
    <p:sldId id="274" r:id="rId13"/>
    <p:sldId id="278" r:id="rId14"/>
    <p:sldId id="306" r:id="rId15"/>
    <p:sldId id="307" r:id="rId16"/>
    <p:sldId id="268" r:id="rId17"/>
    <p:sldId id="279" r:id="rId18"/>
    <p:sldId id="309" r:id="rId19"/>
    <p:sldId id="294" r:id="rId20"/>
    <p:sldId id="295" r:id="rId21"/>
    <p:sldId id="303" r:id="rId22"/>
    <p:sldId id="289" r:id="rId23"/>
    <p:sldId id="270" r:id="rId24"/>
    <p:sldId id="262" r:id="rId25"/>
    <p:sldId id="305" r:id="rId26"/>
    <p:sldId id="25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6" d="100"/>
          <a:sy n="66"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FBE18-AC87-47BC-BAA7-5B2F4B533E2F}"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2CB21-AC82-41C6-B372-8E9372304EF5}" type="slidenum">
              <a:rPr lang="en-US" smtClean="0"/>
              <a:t>‹#›</a:t>
            </a:fld>
            <a:endParaRPr lang="en-US"/>
          </a:p>
        </p:txBody>
      </p:sp>
    </p:spTree>
    <p:extLst>
      <p:ext uri="{BB962C8B-B14F-4D97-AF65-F5344CB8AC3E}">
        <p14:creationId xmlns:p14="http://schemas.microsoft.com/office/powerpoint/2010/main" val="221811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F7354-B1AF-4411-A66B-991FCEF24375}" type="slidenum">
              <a:rPr lang="en-US" smtClean="0"/>
              <a:t>5</a:t>
            </a:fld>
            <a:endParaRPr lang="en-US"/>
          </a:p>
        </p:txBody>
      </p:sp>
    </p:spTree>
    <p:extLst>
      <p:ext uri="{BB962C8B-B14F-4D97-AF65-F5344CB8AC3E}">
        <p14:creationId xmlns:p14="http://schemas.microsoft.com/office/powerpoint/2010/main" val="288897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E9A19-AFB7-4523-ABF4-CA1382E868F4}" type="slidenum">
              <a:rPr lang="en-US" smtClean="0"/>
              <a:t>12</a:t>
            </a:fld>
            <a:endParaRPr lang="en-US" dirty="0"/>
          </a:p>
        </p:txBody>
      </p:sp>
    </p:spTree>
    <p:extLst>
      <p:ext uri="{BB962C8B-B14F-4D97-AF65-F5344CB8AC3E}">
        <p14:creationId xmlns:p14="http://schemas.microsoft.com/office/powerpoint/2010/main" val="209511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E9A19-AFB7-4523-ABF4-CA1382E868F4}" type="slidenum">
              <a:rPr lang="en-US" smtClean="0"/>
              <a:t>14</a:t>
            </a:fld>
            <a:endParaRPr lang="en-US" dirty="0"/>
          </a:p>
        </p:txBody>
      </p:sp>
    </p:spTree>
    <p:extLst>
      <p:ext uri="{BB962C8B-B14F-4D97-AF65-F5344CB8AC3E}">
        <p14:creationId xmlns:p14="http://schemas.microsoft.com/office/powerpoint/2010/main" val="82993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t>
            </a:r>
            <a:r>
              <a:rPr lang="en-US" b="1" dirty="0"/>
              <a:t>compete,</a:t>
            </a:r>
            <a:r>
              <a:rPr lang="en-US" dirty="0"/>
              <a:t> you seek to win while the other party loses.</a:t>
            </a:r>
          </a:p>
          <a:p>
            <a:endParaRPr lang="en-US" dirty="0"/>
          </a:p>
          <a:p>
            <a:r>
              <a:rPr lang="en-US" dirty="0"/>
              <a:t>When you </a:t>
            </a:r>
            <a:r>
              <a:rPr lang="en-US" b="1" dirty="0"/>
              <a:t>collaborate</a:t>
            </a:r>
            <a:r>
              <a:rPr lang="en-US" dirty="0"/>
              <a:t>, you cooperate with the other party to resolve a common problem with mutually satisfying outcomes.</a:t>
            </a:r>
          </a:p>
          <a:p>
            <a:endParaRPr lang="en-US" dirty="0"/>
          </a:p>
          <a:p>
            <a:r>
              <a:rPr lang="en-US" dirty="0"/>
              <a:t>The </a:t>
            </a:r>
            <a:r>
              <a:rPr lang="en-US" b="1" dirty="0"/>
              <a:t>compromiser</a:t>
            </a:r>
            <a:r>
              <a:rPr lang="en-US" dirty="0"/>
              <a:t> looks for a fair and equitable solution split between positions.</a:t>
            </a:r>
          </a:p>
          <a:p>
            <a:r>
              <a:rPr lang="en-US" dirty="0"/>
              <a:t>You join with the other party to compete against the situation instead of each other.</a:t>
            </a:r>
          </a:p>
          <a:p>
            <a:endParaRPr lang="en-US" dirty="0"/>
          </a:p>
          <a:p>
            <a:r>
              <a:rPr lang="en-US" dirty="0"/>
              <a:t>The </a:t>
            </a:r>
            <a:r>
              <a:rPr lang="en-US" b="1" dirty="0"/>
              <a:t>avoider </a:t>
            </a:r>
            <a:r>
              <a:rPr lang="en-US" dirty="0"/>
              <a:t>side steps or withdraws from the conflict.</a:t>
            </a:r>
          </a:p>
          <a:p>
            <a:endParaRPr lang="en-US" dirty="0"/>
          </a:p>
          <a:p>
            <a:r>
              <a:rPr lang="en-US" dirty="0"/>
              <a:t>Those who </a:t>
            </a:r>
            <a:r>
              <a:rPr lang="en-US" b="1" dirty="0"/>
              <a:t>accommodate</a:t>
            </a:r>
            <a:r>
              <a:rPr lang="en-US" dirty="0"/>
              <a:t> put aside their needs and desires and give into others requests or demands</a:t>
            </a:r>
          </a:p>
        </p:txBody>
      </p:sp>
      <p:sp>
        <p:nvSpPr>
          <p:cNvPr id="4" name="Slide Number Placeholder 3"/>
          <p:cNvSpPr>
            <a:spLocks noGrp="1"/>
          </p:cNvSpPr>
          <p:nvPr>
            <p:ph type="sldNum" sz="quarter" idx="5"/>
          </p:nvPr>
        </p:nvSpPr>
        <p:spPr/>
        <p:txBody>
          <a:bodyPr/>
          <a:lstStyle/>
          <a:p>
            <a:fld id="{D0BE9A19-AFB7-4523-ABF4-CA1382E868F4}" type="slidenum">
              <a:rPr lang="en-US" smtClean="0"/>
              <a:t>15</a:t>
            </a:fld>
            <a:endParaRPr lang="en-US" dirty="0"/>
          </a:p>
        </p:txBody>
      </p:sp>
    </p:spTree>
    <p:extLst>
      <p:ext uri="{BB962C8B-B14F-4D97-AF65-F5344CB8AC3E}">
        <p14:creationId xmlns:p14="http://schemas.microsoft.com/office/powerpoint/2010/main" val="51891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E9A19-AFB7-4523-ABF4-CA1382E868F4}" type="slidenum">
              <a:rPr lang="en-US" smtClean="0"/>
              <a:t>17</a:t>
            </a:fld>
            <a:endParaRPr lang="en-US" dirty="0"/>
          </a:p>
        </p:txBody>
      </p:sp>
    </p:spTree>
    <p:extLst>
      <p:ext uri="{BB962C8B-B14F-4D97-AF65-F5344CB8AC3E}">
        <p14:creationId xmlns:p14="http://schemas.microsoft.com/office/powerpoint/2010/main" val="3995118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4/28/2020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4/28/2020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go.uth.edu/eap" TargetMode="External"/><Relationship Id="rId2" Type="http://schemas.openxmlformats.org/officeDocument/2006/relationships/hyperlink" Target="https://inside.uth.edu/eap/employee-assistance/index.htm" TargetMode="External"/><Relationship Id="rId1" Type="http://schemas.openxmlformats.org/officeDocument/2006/relationships/slideLayout" Target="../slideLayouts/slideLayout2.xml"/><Relationship Id="rId4" Type="http://schemas.openxmlformats.org/officeDocument/2006/relationships/hyperlink" Target="https://inside.uth.edu/eap/employee-assistance/corona-coping-re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ylifevalues.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6F8D-021A-44F4-95DB-2ADDABB4760C}"/>
              </a:ext>
            </a:extLst>
          </p:cNvPr>
          <p:cNvSpPr>
            <a:spLocks noGrp="1"/>
          </p:cNvSpPr>
          <p:nvPr>
            <p:ph type="ctrTitle"/>
          </p:nvPr>
        </p:nvSpPr>
        <p:spPr>
          <a:xfrm>
            <a:off x="122237" y="2733709"/>
            <a:ext cx="8702219" cy="1373070"/>
          </a:xfrm>
        </p:spPr>
        <p:txBody>
          <a:bodyPr anchor="ctr"/>
          <a:lstStyle/>
          <a:p>
            <a:pPr algn="ctr"/>
            <a:r>
              <a:rPr lang="en-US" b="1" dirty="0"/>
              <a:t>Wellness Check-in</a:t>
            </a:r>
            <a:endParaRPr lang="en-US" sz="3200" dirty="0"/>
          </a:p>
        </p:txBody>
      </p:sp>
      <p:sp>
        <p:nvSpPr>
          <p:cNvPr id="3" name="Subtitle 2">
            <a:extLst>
              <a:ext uri="{FF2B5EF4-FFF2-40B4-BE49-F238E27FC236}">
                <a16:creationId xmlns:a16="http://schemas.microsoft.com/office/drawing/2014/main" id="{D245D370-628B-469E-AD4C-BA17A4D9AFC0}"/>
              </a:ext>
            </a:extLst>
          </p:cNvPr>
          <p:cNvSpPr>
            <a:spLocks noGrp="1"/>
          </p:cNvSpPr>
          <p:nvPr>
            <p:ph type="subTitle" idx="1"/>
          </p:nvPr>
        </p:nvSpPr>
        <p:spPr>
          <a:xfrm>
            <a:off x="680322" y="4394039"/>
            <a:ext cx="8144134" cy="1117687"/>
          </a:xfrm>
        </p:spPr>
        <p:txBody>
          <a:bodyPr>
            <a:normAutofit lnSpcReduction="10000"/>
          </a:bodyPr>
          <a:lstStyle/>
          <a:p>
            <a:r>
              <a:rPr lang="en-US" b="1" dirty="0"/>
              <a:t>GSBS Virtual Wellness Series: Coping through COVID-19</a:t>
            </a:r>
          </a:p>
          <a:p>
            <a:endParaRPr lang="en-US" b="1" dirty="0"/>
          </a:p>
          <a:p>
            <a:r>
              <a:rPr lang="en-US" b="1" dirty="0"/>
              <a:t> </a:t>
            </a:r>
            <a:endParaRPr lang="en-US" dirty="0"/>
          </a:p>
          <a:p>
            <a:endParaRPr lang="en-US" dirty="0"/>
          </a:p>
        </p:txBody>
      </p:sp>
      <p:pic>
        <p:nvPicPr>
          <p:cNvPr id="1026" name="Picture 2" descr="GSBS logo">
            <a:extLst>
              <a:ext uri="{FF2B5EF4-FFF2-40B4-BE49-F238E27FC236}">
                <a16:creationId xmlns:a16="http://schemas.microsoft.com/office/drawing/2014/main" id="{09B923F6-7E03-4854-A40C-A6EB165A6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424" y="2965834"/>
            <a:ext cx="2817339" cy="90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33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48FA-E2CD-4D54-9739-2089B537DDE3}"/>
              </a:ext>
            </a:extLst>
          </p:cNvPr>
          <p:cNvSpPr>
            <a:spLocks noGrp="1"/>
          </p:cNvSpPr>
          <p:nvPr>
            <p:ph type="title"/>
          </p:nvPr>
        </p:nvSpPr>
        <p:spPr/>
        <p:txBody>
          <a:bodyPr/>
          <a:lstStyle/>
          <a:p>
            <a:pPr algn="ctr"/>
            <a:r>
              <a:rPr lang="en-US" dirty="0"/>
              <a:t>Time Management</a:t>
            </a:r>
            <a:br>
              <a:rPr lang="en-US" dirty="0"/>
            </a:br>
            <a:r>
              <a:rPr lang="en-US" dirty="0"/>
              <a:t>Schedule Your Day</a:t>
            </a:r>
          </a:p>
        </p:txBody>
      </p:sp>
      <p:sp>
        <p:nvSpPr>
          <p:cNvPr id="3" name="Content Placeholder 2">
            <a:extLst>
              <a:ext uri="{FF2B5EF4-FFF2-40B4-BE49-F238E27FC236}">
                <a16:creationId xmlns:a16="http://schemas.microsoft.com/office/drawing/2014/main" id="{6B89A111-8F0B-4839-AC6E-A0B5C29CBEB2}"/>
              </a:ext>
            </a:extLst>
          </p:cNvPr>
          <p:cNvSpPr>
            <a:spLocks noGrp="1"/>
          </p:cNvSpPr>
          <p:nvPr>
            <p:ph idx="1"/>
          </p:nvPr>
        </p:nvSpPr>
        <p:spPr/>
        <p:txBody>
          <a:bodyPr>
            <a:normAutofit/>
          </a:bodyPr>
          <a:lstStyle/>
          <a:p>
            <a:r>
              <a:rPr lang="en-US" sz="3200" dirty="0"/>
              <a:t>Take regular breaks</a:t>
            </a:r>
          </a:p>
          <a:p>
            <a:r>
              <a:rPr lang="en-US" sz="3200" dirty="0"/>
              <a:t>Take a lunch break</a:t>
            </a:r>
          </a:p>
          <a:p>
            <a:r>
              <a:rPr lang="en-US" sz="3200" dirty="0"/>
              <a:t>Plan a morning and shutdown ritual</a:t>
            </a:r>
          </a:p>
          <a:p>
            <a:pPr lvl="1"/>
            <a:r>
              <a:rPr lang="en-US" sz="2800" dirty="0"/>
              <a:t>Morning-plan your day and review your to-do items </a:t>
            </a:r>
          </a:p>
          <a:p>
            <a:pPr lvl="1"/>
            <a:r>
              <a:rPr lang="en-US" sz="2800" dirty="0"/>
              <a:t>Shutdown-have a plan you trust for task completion or confirmation that tasks will be revisited when the time is right (review during morning ritual). </a:t>
            </a:r>
          </a:p>
        </p:txBody>
      </p:sp>
    </p:spTree>
    <p:extLst>
      <p:ext uri="{BB962C8B-B14F-4D97-AF65-F5344CB8AC3E}">
        <p14:creationId xmlns:p14="http://schemas.microsoft.com/office/powerpoint/2010/main" val="208464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401D-5F37-445A-98BF-B8975217F76C}"/>
              </a:ext>
            </a:extLst>
          </p:cNvPr>
          <p:cNvSpPr>
            <a:spLocks noGrp="1"/>
          </p:cNvSpPr>
          <p:nvPr>
            <p:ph type="ctrTitle"/>
          </p:nvPr>
        </p:nvSpPr>
        <p:spPr/>
        <p:txBody>
          <a:bodyPr anchor="ctr"/>
          <a:lstStyle/>
          <a:p>
            <a:pPr algn="l"/>
            <a:r>
              <a:rPr lang="en-US" sz="3200" b="1" dirty="0">
                <a:latin typeface="Times New Roman" panose="02020603050405020304" pitchFamily="18" charset="0"/>
                <a:ea typeface="Times New Roman" panose="02020603050405020304" pitchFamily="18" charset="0"/>
              </a:rPr>
              <a:t>Communicating During COVID-19: Skills for Conflict Resolution and Difficult Discussions</a:t>
            </a:r>
            <a:endParaRPr lang="en-US" sz="3200" dirty="0"/>
          </a:p>
        </p:txBody>
      </p:sp>
      <p:sp>
        <p:nvSpPr>
          <p:cNvPr id="5" name="Subtitle 4">
            <a:extLst>
              <a:ext uri="{FF2B5EF4-FFF2-40B4-BE49-F238E27FC236}">
                <a16:creationId xmlns:a16="http://schemas.microsoft.com/office/drawing/2014/main" id="{A5247397-A363-43C7-BFF9-E3CCC7267B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735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6EDE87-8652-427D-B25E-995AC01D9696}"/>
              </a:ext>
            </a:extLst>
          </p:cNvPr>
          <p:cNvSpPr>
            <a:spLocks noGrp="1"/>
          </p:cNvSpPr>
          <p:nvPr>
            <p:ph type="title"/>
          </p:nvPr>
        </p:nvSpPr>
        <p:spPr>
          <a:xfrm>
            <a:off x="680321" y="673768"/>
            <a:ext cx="9613861" cy="1106906"/>
          </a:xfrm>
        </p:spPr>
        <p:txBody>
          <a:bodyPr>
            <a:normAutofit/>
          </a:bodyPr>
          <a:lstStyle/>
          <a:p>
            <a:pPr algn="ctr"/>
            <a:r>
              <a:rPr lang="en-US" dirty="0"/>
              <a:t>Effective Communication</a:t>
            </a:r>
          </a:p>
        </p:txBody>
      </p:sp>
      <p:sp>
        <p:nvSpPr>
          <p:cNvPr id="8" name="Content Placeholder 7">
            <a:extLst>
              <a:ext uri="{FF2B5EF4-FFF2-40B4-BE49-F238E27FC236}">
                <a16:creationId xmlns:a16="http://schemas.microsoft.com/office/drawing/2014/main" id="{9EBE2789-9C7E-4866-BDD0-51941E3D1318}"/>
              </a:ext>
            </a:extLst>
          </p:cNvPr>
          <p:cNvSpPr>
            <a:spLocks noGrp="1"/>
          </p:cNvSpPr>
          <p:nvPr>
            <p:ph idx="1"/>
          </p:nvPr>
        </p:nvSpPr>
        <p:spPr>
          <a:xfrm>
            <a:off x="165100" y="2005263"/>
            <a:ext cx="11657931" cy="4852737"/>
          </a:xfrm>
        </p:spPr>
        <p:txBody>
          <a:bodyPr>
            <a:normAutofit lnSpcReduction="10000"/>
          </a:bodyPr>
          <a:lstStyle/>
          <a:p>
            <a:pPr marL="0" indent="0">
              <a:buNone/>
            </a:pPr>
            <a:r>
              <a:rPr lang="en-US" sz="3200" b="1" i="1" dirty="0"/>
              <a:t>RESPONSIBLE </a:t>
            </a:r>
            <a:r>
              <a:rPr lang="en-US" sz="3200" dirty="0"/>
              <a:t> </a:t>
            </a:r>
          </a:p>
          <a:p>
            <a:pPr marL="0" indent="0">
              <a:buNone/>
            </a:pPr>
            <a:r>
              <a:rPr lang="en-US" sz="3200" dirty="0"/>
              <a:t>  Own your feelings, opinions and actions</a:t>
            </a:r>
          </a:p>
          <a:p>
            <a:pPr marL="0" indent="0">
              <a:buNone/>
            </a:pPr>
            <a:r>
              <a:rPr lang="en-US" sz="3200" b="1" i="1" dirty="0"/>
              <a:t>OPEN  </a:t>
            </a:r>
          </a:p>
          <a:p>
            <a:pPr marL="0" indent="0">
              <a:buNone/>
            </a:pPr>
            <a:r>
              <a:rPr lang="en-US" sz="3200" dirty="0"/>
              <a:t>  Listen to and validate others’ opinions, values, preferences</a:t>
            </a:r>
          </a:p>
          <a:p>
            <a:pPr marL="0" indent="0">
              <a:buNone/>
            </a:pPr>
            <a:r>
              <a:rPr lang="en-US" sz="3200" b="1" i="1" dirty="0"/>
              <a:t>HONEST</a:t>
            </a:r>
            <a:r>
              <a:rPr lang="en-US" sz="3200" dirty="0"/>
              <a:t> </a:t>
            </a:r>
          </a:p>
          <a:p>
            <a:pPr marL="0" indent="0">
              <a:buNone/>
            </a:pPr>
            <a:r>
              <a:rPr lang="en-US" sz="3200" dirty="0"/>
              <a:t>  Tell the truth unless doing so would hurt you or others </a:t>
            </a:r>
          </a:p>
          <a:p>
            <a:pPr marL="0" indent="0">
              <a:buNone/>
            </a:pPr>
            <a:r>
              <a:rPr lang="en-US" sz="3200" b="1" i="1" dirty="0"/>
              <a:t>DIRECT </a:t>
            </a:r>
          </a:p>
          <a:p>
            <a:pPr marL="0" indent="0">
              <a:buNone/>
            </a:pPr>
            <a:r>
              <a:rPr lang="en-US" sz="3200" dirty="0"/>
              <a:t> Say what you mean, mean what you say…focus on the main issue</a:t>
            </a:r>
          </a:p>
          <a:p>
            <a:pPr marL="0" indent="0">
              <a:buNone/>
            </a:pPr>
            <a:endParaRPr lang="en-US" dirty="0"/>
          </a:p>
        </p:txBody>
      </p:sp>
    </p:spTree>
    <p:extLst>
      <p:ext uri="{BB962C8B-B14F-4D97-AF65-F5344CB8AC3E}">
        <p14:creationId xmlns:p14="http://schemas.microsoft.com/office/powerpoint/2010/main" val="256331292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44AE-51E7-4B40-86F6-F08B306F9F0F}"/>
              </a:ext>
            </a:extLst>
          </p:cNvPr>
          <p:cNvSpPr>
            <a:spLocks noGrp="1"/>
          </p:cNvSpPr>
          <p:nvPr>
            <p:ph type="title"/>
          </p:nvPr>
        </p:nvSpPr>
        <p:spPr/>
        <p:txBody>
          <a:bodyPr>
            <a:normAutofit/>
          </a:bodyPr>
          <a:lstStyle/>
          <a:p>
            <a:pPr algn="ctr"/>
            <a:r>
              <a:rPr lang="en-US" dirty="0"/>
              <a:t>Active Listening Techniques</a:t>
            </a:r>
          </a:p>
        </p:txBody>
      </p:sp>
      <p:sp>
        <p:nvSpPr>
          <p:cNvPr id="3" name="Content Placeholder 2">
            <a:extLst>
              <a:ext uri="{FF2B5EF4-FFF2-40B4-BE49-F238E27FC236}">
                <a16:creationId xmlns:a16="http://schemas.microsoft.com/office/drawing/2014/main" id="{BA8DD556-85DB-4CE5-A268-355EE6CBAFE7}"/>
              </a:ext>
            </a:extLst>
          </p:cNvPr>
          <p:cNvSpPr>
            <a:spLocks noGrp="1"/>
          </p:cNvSpPr>
          <p:nvPr>
            <p:ph idx="1"/>
          </p:nvPr>
        </p:nvSpPr>
        <p:spPr>
          <a:xfrm>
            <a:off x="320843" y="2085474"/>
            <a:ext cx="11518232" cy="4443663"/>
          </a:xfrm>
        </p:spPr>
        <p:txBody>
          <a:bodyPr>
            <a:noAutofit/>
          </a:bodyPr>
          <a:lstStyle/>
          <a:p>
            <a:r>
              <a:rPr lang="en-US" sz="3200" b="1" i="1" dirty="0"/>
              <a:t>Validating: </a:t>
            </a:r>
            <a:r>
              <a:rPr lang="en-US" sz="3200" dirty="0"/>
              <a:t>acknowledges the worthiness of their POV</a:t>
            </a:r>
          </a:p>
          <a:p>
            <a:endParaRPr lang="en-US" sz="3200" dirty="0"/>
          </a:p>
          <a:p>
            <a:r>
              <a:rPr lang="en-US" sz="3200" b="1" i="1" dirty="0"/>
              <a:t>Reframing</a:t>
            </a:r>
            <a:r>
              <a:rPr lang="en-US" sz="3200" dirty="0"/>
              <a:t>- changes a negative statement into a more positive statement that is future-focused, removes blame/accusations</a:t>
            </a:r>
          </a:p>
          <a:p>
            <a:endParaRPr lang="en-US" sz="3200" dirty="0"/>
          </a:p>
          <a:p>
            <a:r>
              <a:rPr lang="en-US" sz="3200" b="1" i="1" dirty="0"/>
              <a:t>Reflecting</a:t>
            </a:r>
            <a:r>
              <a:rPr lang="en-US" sz="3200" dirty="0"/>
              <a:t> – the listener identifies the feeling behind the speaker’s thought statement and communicates it back to the speaker  </a:t>
            </a:r>
          </a:p>
        </p:txBody>
      </p:sp>
    </p:spTree>
    <p:extLst>
      <p:ext uri="{BB962C8B-B14F-4D97-AF65-F5344CB8AC3E}">
        <p14:creationId xmlns:p14="http://schemas.microsoft.com/office/powerpoint/2010/main" val="676273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7DADBE-D06E-4C28-9224-E011C3546D3B}"/>
              </a:ext>
            </a:extLst>
          </p:cNvPr>
          <p:cNvSpPr>
            <a:spLocks noGrp="1"/>
          </p:cNvSpPr>
          <p:nvPr>
            <p:ph type="title"/>
          </p:nvPr>
        </p:nvSpPr>
        <p:spPr/>
        <p:txBody>
          <a:bodyPr>
            <a:normAutofit/>
          </a:bodyPr>
          <a:lstStyle/>
          <a:p>
            <a:pPr algn="ctr"/>
            <a:r>
              <a:rPr lang="en-US" dirty="0"/>
              <a:t>Positive Outcomes</a:t>
            </a:r>
          </a:p>
        </p:txBody>
      </p:sp>
      <p:sp>
        <p:nvSpPr>
          <p:cNvPr id="6" name="Content Placeholder 5">
            <a:extLst>
              <a:ext uri="{FF2B5EF4-FFF2-40B4-BE49-F238E27FC236}">
                <a16:creationId xmlns:a16="http://schemas.microsoft.com/office/drawing/2014/main" id="{9C2576F0-7804-464F-8F2E-F13A4B765E53}"/>
              </a:ext>
            </a:extLst>
          </p:cNvPr>
          <p:cNvSpPr>
            <a:spLocks noGrp="1"/>
          </p:cNvSpPr>
          <p:nvPr>
            <p:ph idx="1"/>
          </p:nvPr>
        </p:nvSpPr>
        <p:spPr>
          <a:xfrm>
            <a:off x="680321" y="2133600"/>
            <a:ext cx="9795174" cy="4443663"/>
          </a:xfrm>
        </p:spPr>
        <p:txBody>
          <a:bodyPr/>
          <a:lstStyle/>
          <a:p>
            <a:r>
              <a:rPr lang="en-US" sz="3200" dirty="0"/>
              <a:t>Increased motivation and creativity</a:t>
            </a:r>
          </a:p>
          <a:p>
            <a:r>
              <a:rPr lang="en-US" sz="3200" dirty="0"/>
              <a:t>Healthy interactions/involvement</a:t>
            </a:r>
          </a:p>
          <a:p>
            <a:r>
              <a:rPr lang="en-US" sz="3200" dirty="0"/>
              <a:t>Number of identified alternatives increased</a:t>
            </a:r>
          </a:p>
          <a:p>
            <a:r>
              <a:rPr lang="en-US" sz="3200" dirty="0"/>
              <a:t>Increased understanding of others</a:t>
            </a:r>
          </a:p>
          <a:p>
            <a:r>
              <a:rPr lang="en-US" sz="3200" dirty="0"/>
              <a:t>People clarify ideas more effectively</a:t>
            </a:r>
          </a:p>
          <a:p>
            <a:r>
              <a:rPr lang="en-US" sz="3200" dirty="0"/>
              <a:t>Feelings aired out</a:t>
            </a:r>
          </a:p>
          <a:p>
            <a:r>
              <a:rPr lang="en-US" sz="3200" dirty="0"/>
              <a:t>Opportunity to change bothersome things</a:t>
            </a:r>
          </a:p>
          <a:p>
            <a:endParaRPr lang="en-US" dirty="0"/>
          </a:p>
        </p:txBody>
      </p:sp>
    </p:spTree>
    <p:extLst>
      <p:ext uri="{BB962C8B-B14F-4D97-AF65-F5344CB8AC3E}">
        <p14:creationId xmlns:p14="http://schemas.microsoft.com/office/powerpoint/2010/main" val="418645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48B2-6CB4-44A5-9703-7A43512D73D6}"/>
              </a:ext>
            </a:extLst>
          </p:cNvPr>
          <p:cNvSpPr>
            <a:spLocks noGrp="1"/>
          </p:cNvSpPr>
          <p:nvPr>
            <p:ph type="title"/>
          </p:nvPr>
        </p:nvSpPr>
        <p:spPr/>
        <p:txBody>
          <a:bodyPr/>
          <a:lstStyle/>
          <a:p>
            <a:pPr algn="ctr"/>
            <a:r>
              <a:rPr lang="en-US" dirty="0"/>
              <a:t>Thomas Kilman CR Mode Instrument</a:t>
            </a:r>
          </a:p>
        </p:txBody>
      </p:sp>
      <p:sp>
        <p:nvSpPr>
          <p:cNvPr id="3" name="Content Placeholder 2">
            <a:extLst>
              <a:ext uri="{FF2B5EF4-FFF2-40B4-BE49-F238E27FC236}">
                <a16:creationId xmlns:a16="http://schemas.microsoft.com/office/drawing/2014/main" id="{7F105FD0-D806-481B-AFB2-CDCC6F4989A5}"/>
              </a:ext>
            </a:extLst>
          </p:cNvPr>
          <p:cNvSpPr>
            <a:spLocks noGrp="1"/>
          </p:cNvSpPr>
          <p:nvPr>
            <p:ph idx="1"/>
          </p:nvPr>
        </p:nvSpPr>
        <p:spPr>
          <a:xfrm>
            <a:off x="1554480" y="2336873"/>
            <a:ext cx="7879080" cy="3599316"/>
          </a:xfrm>
        </p:spPr>
        <p:txBody>
          <a:bodyPr>
            <a:normAutofit/>
          </a:bodyPr>
          <a:lstStyle/>
          <a:p>
            <a:pPr marL="0" indent="0" algn="ctr">
              <a:buNone/>
            </a:pPr>
            <a:r>
              <a:rPr lang="en-US" sz="3200" dirty="0"/>
              <a:t>Competitive </a:t>
            </a:r>
          </a:p>
          <a:p>
            <a:pPr marL="0" indent="0" algn="ctr">
              <a:buNone/>
            </a:pPr>
            <a:r>
              <a:rPr lang="en-US" sz="3200" dirty="0"/>
              <a:t>Collaborative </a:t>
            </a:r>
          </a:p>
          <a:p>
            <a:pPr marL="0" indent="0" algn="ctr">
              <a:buNone/>
            </a:pPr>
            <a:r>
              <a:rPr lang="en-US" sz="3200" dirty="0"/>
              <a:t>Compromising</a:t>
            </a:r>
          </a:p>
          <a:p>
            <a:pPr marL="0" indent="0" algn="ctr">
              <a:buNone/>
            </a:pPr>
            <a:r>
              <a:rPr lang="en-US" sz="3200" dirty="0"/>
              <a:t>Avoiding </a:t>
            </a:r>
          </a:p>
          <a:p>
            <a:pPr marL="0" indent="0" algn="ctr">
              <a:buNone/>
            </a:pPr>
            <a:r>
              <a:rPr lang="en-US" sz="3200" dirty="0"/>
              <a:t>Accommodating</a:t>
            </a:r>
          </a:p>
        </p:txBody>
      </p:sp>
    </p:spTree>
    <p:extLst>
      <p:ext uri="{BB962C8B-B14F-4D97-AF65-F5344CB8AC3E}">
        <p14:creationId xmlns:p14="http://schemas.microsoft.com/office/powerpoint/2010/main" val="1286850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4DBB-DA51-4B4E-A3A1-24E549C632F8}"/>
              </a:ext>
            </a:extLst>
          </p:cNvPr>
          <p:cNvSpPr>
            <a:spLocks noGrp="1"/>
          </p:cNvSpPr>
          <p:nvPr>
            <p:ph type="title"/>
          </p:nvPr>
        </p:nvSpPr>
        <p:spPr/>
        <p:txBody>
          <a:bodyPr/>
          <a:lstStyle/>
          <a:p>
            <a:pPr algn="ctr"/>
            <a:r>
              <a:rPr lang="en-US" dirty="0"/>
              <a:t>Six Steps to Resolving Conflict </a:t>
            </a:r>
          </a:p>
        </p:txBody>
      </p:sp>
      <p:sp>
        <p:nvSpPr>
          <p:cNvPr id="3" name="Content Placeholder 2">
            <a:extLst>
              <a:ext uri="{FF2B5EF4-FFF2-40B4-BE49-F238E27FC236}">
                <a16:creationId xmlns:a16="http://schemas.microsoft.com/office/drawing/2014/main" id="{5E4854B4-4CA9-4790-875D-AA841A4EB5DB}"/>
              </a:ext>
            </a:extLst>
          </p:cNvPr>
          <p:cNvSpPr>
            <a:spLocks noGrp="1"/>
          </p:cNvSpPr>
          <p:nvPr>
            <p:ph idx="1"/>
          </p:nvPr>
        </p:nvSpPr>
        <p:spPr>
          <a:xfrm>
            <a:off x="680321" y="2336873"/>
            <a:ext cx="10886037" cy="4224348"/>
          </a:xfrm>
        </p:spPr>
        <p:txBody>
          <a:bodyPr/>
          <a:lstStyle/>
          <a:p>
            <a:pPr marL="514350" indent="-514350">
              <a:buFont typeface="+mj-lt"/>
              <a:buAutoNum type="arabicPeriod"/>
            </a:pPr>
            <a:r>
              <a:rPr lang="en-US" sz="3200" dirty="0"/>
              <a:t>Acknowledge that conflicts exists</a:t>
            </a:r>
          </a:p>
          <a:p>
            <a:pPr marL="514350" indent="-514350">
              <a:buFont typeface="+mj-lt"/>
              <a:buAutoNum type="arabicPeriod"/>
            </a:pPr>
            <a:r>
              <a:rPr lang="en-US" sz="3200" dirty="0"/>
              <a:t>Identify the real conflict</a:t>
            </a:r>
          </a:p>
          <a:p>
            <a:pPr marL="514350" indent="-514350">
              <a:buFont typeface="+mj-lt"/>
              <a:buAutoNum type="arabicPeriod"/>
            </a:pPr>
            <a:r>
              <a:rPr lang="en-US" sz="3200" dirty="0"/>
              <a:t>Hear all points of view</a:t>
            </a:r>
          </a:p>
          <a:p>
            <a:pPr marL="514350" indent="-514350">
              <a:buFont typeface="+mj-lt"/>
              <a:buAutoNum type="arabicPeriod"/>
            </a:pPr>
            <a:r>
              <a:rPr lang="en-US" sz="3200" dirty="0"/>
              <a:t>Together explore ways to resolve the conflict</a:t>
            </a:r>
          </a:p>
          <a:p>
            <a:pPr marL="514350" indent="-514350">
              <a:buFont typeface="+mj-lt"/>
              <a:buAutoNum type="arabicPeriod"/>
            </a:pPr>
            <a:r>
              <a:rPr lang="en-US" sz="3200" dirty="0"/>
              <a:t>Gain agreement and responsibility for a solution </a:t>
            </a:r>
          </a:p>
          <a:p>
            <a:pPr marL="514350" indent="-514350">
              <a:buFont typeface="+mj-lt"/>
              <a:buAutoNum type="arabicPeriod"/>
            </a:pPr>
            <a:r>
              <a:rPr lang="en-US" sz="3200" dirty="0"/>
              <a:t>Follow-up to review the solution</a:t>
            </a:r>
          </a:p>
          <a:p>
            <a:endParaRPr lang="en-US" dirty="0"/>
          </a:p>
        </p:txBody>
      </p:sp>
    </p:spTree>
    <p:extLst>
      <p:ext uri="{BB962C8B-B14F-4D97-AF65-F5344CB8AC3E}">
        <p14:creationId xmlns:p14="http://schemas.microsoft.com/office/powerpoint/2010/main" val="3279056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5" end="5"/>
                                            </p:txEl>
                                          </p:spTgt>
                                        </p:tgtEl>
                                        <p:attrNameLst>
                                          <p:attrName>r</p:attrName>
                                        </p:attrNameLst>
                                      </p:cBhvr>
                                    </p:animRot>
                                    <p:animRot by="-240000">
                                      <p:cBhvr>
                                        <p:cTn id="7" dur="200" fill="hold">
                                          <p:stCondLst>
                                            <p:cond delay="200"/>
                                          </p:stCondLst>
                                        </p:cTn>
                                        <p:tgtEl>
                                          <p:spTgt spid="3">
                                            <p:txEl>
                                              <p:pRg st="5" end="5"/>
                                            </p:txEl>
                                          </p:spTgt>
                                        </p:tgtEl>
                                        <p:attrNameLst>
                                          <p:attrName>r</p:attrName>
                                        </p:attrNameLst>
                                      </p:cBhvr>
                                    </p:animRot>
                                    <p:animRot by="240000">
                                      <p:cBhvr>
                                        <p:cTn id="8" dur="200" fill="hold">
                                          <p:stCondLst>
                                            <p:cond delay="400"/>
                                          </p:stCondLst>
                                        </p:cTn>
                                        <p:tgtEl>
                                          <p:spTgt spid="3">
                                            <p:txEl>
                                              <p:pRg st="5" end="5"/>
                                            </p:txEl>
                                          </p:spTgt>
                                        </p:tgtEl>
                                        <p:attrNameLst>
                                          <p:attrName>r</p:attrName>
                                        </p:attrNameLst>
                                      </p:cBhvr>
                                    </p:animRot>
                                    <p:animRot by="-240000">
                                      <p:cBhvr>
                                        <p:cTn id="9" dur="200" fill="hold">
                                          <p:stCondLst>
                                            <p:cond delay="600"/>
                                          </p:stCondLst>
                                        </p:cTn>
                                        <p:tgtEl>
                                          <p:spTgt spid="3">
                                            <p:txEl>
                                              <p:pRg st="5" end="5"/>
                                            </p:txEl>
                                          </p:spTgt>
                                        </p:tgtEl>
                                        <p:attrNameLst>
                                          <p:attrName>r</p:attrName>
                                        </p:attrNameLst>
                                      </p:cBhvr>
                                    </p:animRot>
                                    <p:animRot by="120000">
                                      <p:cBhvr>
                                        <p:cTn id="10"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567F8-CDAE-47CF-98F4-010CA3DE7FE3}"/>
              </a:ext>
            </a:extLst>
          </p:cNvPr>
          <p:cNvSpPr>
            <a:spLocks noGrp="1"/>
          </p:cNvSpPr>
          <p:nvPr>
            <p:ph type="title"/>
          </p:nvPr>
        </p:nvSpPr>
        <p:spPr/>
        <p:txBody>
          <a:bodyPr>
            <a:noAutofit/>
          </a:bodyPr>
          <a:lstStyle/>
          <a:p>
            <a:pPr algn="ctr"/>
            <a:r>
              <a:rPr lang="en-US" dirty="0"/>
              <a:t>How to Discuss What Matters Most</a:t>
            </a:r>
          </a:p>
        </p:txBody>
      </p:sp>
      <p:sp>
        <p:nvSpPr>
          <p:cNvPr id="5" name="Content Placeholder 4">
            <a:extLst>
              <a:ext uri="{FF2B5EF4-FFF2-40B4-BE49-F238E27FC236}">
                <a16:creationId xmlns:a16="http://schemas.microsoft.com/office/drawing/2014/main" id="{85E5D8D9-D12C-429F-9034-61C24B084580}"/>
              </a:ext>
            </a:extLst>
          </p:cNvPr>
          <p:cNvSpPr>
            <a:spLocks noGrp="1"/>
          </p:cNvSpPr>
          <p:nvPr>
            <p:ph idx="1"/>
          </p:nvPr>
        </p:nvSpPr>
        <p:spPr>
          <a:xfrm>
            <a:off x="680321" y="2336873"/>
            <a:ext cx="9613861" cy="4288516"/>
          </a:xfrm>
        </p:spPr>
        <p:txBody>
          <a:bodyPr>
            <a:normAutofit/>
          </a:bodyPr>
          <a:lstStyle/>
          <a:p>
            <a:r>
              <a:rPr lang="en-US" b="1" i="1" dirty="0"/>
              <a:t>What happened </a:t>
            </a:r>
            <a:r>
              <a:rPr lang="en-US" b="1" dirty="0"/>
              <a:t>- </a:t>
            </a:r>
            <a:r>
              <a:rPr lang="en-US" dirty="0"/>
              <a:t>be open to the person’s POV, recognize your contribution to the situation and theirs</a:t>
            </a:r>
          </a:p>
          <a:p>
            <a:endParaRPr lang="en-US" dirty="0"/>
          </a:p>
          <a:p>
            <a:r>
              <a:rPr lang="en-US" b="1" i="1" dirty="0"/>
              <a:t>Feelings</a:t>
            </a:r>
            <a:r>
              <a:rPr lang="en-US" b="1" dirty="0"/>
              <a:t>- identify and understand your feelings, and share them clearly and acknowledge the feelings of the other person</a:t>
            </a:r>
          </a:p>
          <a:p>
            <a:endParaRPr lang="en-US" b="1" dirty="0"/>
          </a:p>
          <a:p>
            <a:r>
              <a:rPr lang="en-US" b="1" i="1" dirty="0"/>
              <a:t>Identity</a:t>
            </a:r>
            <a:r>
              <a:rPr lang="en-US" b="1" dirty="0"/>
              <a:t>- learn which issue is most important </a:t>
            </a:r>
          </a:p>
          <a:p>
            <a:endParaRPr lang="en-US" b="1" dirty="0"/>
          </a:p>
          <a:p>
            <a:r>
              <a:rPr lang="en-US" b="1" i="1" dirty="0"/>
              <a:t>Letting go- </a:t>
            </a:r>
            <a:r>
              <a:rPr lang="en-US" b="1" dirty="0"/>
              <a:t>determine which issues to discuss and which to let go </a:t>
            </a:r>
          </a:p>
          <a:p>
            <a:endParaRPr lang="en-US" b="1" dirty="0"/>
          </a:p>
          <a:p>
            <a:endParaRPr lang="en-US" b="1" dirty="0"/>
          </a:p>
          <a:p>
            <a:endParaRPr lang="en-US" b="1" dirty="0"/>
          </a:p>
          <a:p>
            <a:endParaRPr lang="en-US" b="1" dirty="0"/>
          </a:p>
          <a:p>
            <a:pPr marL="0" indent="0">
              <a:buNone/>
            </a:pPr>
            <a:endParaRPr lang="en-US" b="1" dirty="0"/>
          </a:p>
          <a:p>
            <a:endParaRPr lang="en-US" b="1" dirty="0"/>
          </a:p>
          <a:p>
            <a:endParaRPr lang="en-US" dirty="0"/>
          </a:p>
        </p:txBody>
      </p:sp>
    </p:spTree>
    <p:extLst>
      <p:ext uri="{BB962C8B-B14F-4D97-AF65-F5344CB8AC3E}">
        <p14:creationId xmlns:p14="http://schemas.microsoft.com/office/powerpoint/2010/main" val="3365231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D1104-0E50-4DD2-AE9C-88191493A221}"/>
              </a:ext>
            </a:extLst>
          </p:cNvPr>
          <p:cNvSpPr>
            <a:spLocks noGrp="1"/>
          </p:cNvSpPr>
          <p:nvPr>
            <p:ph type="ctrTitle"/>
          </p:nvPr>
        </p:nvSpPr>
        <p:spPr/>
        <p:txBody>
          <a:bodyPr anchor="ctr"/>
          <a:lstStyle/>
          <a:p>
            <a:pPr algn="l"/>
            <a:r>
              <a:rPr lang="en-US" sz="3200" b="1" dirty="0">
                <a:solidFill>
                  <a:prstClr val="white"/>
                </a:solidFill>
                <a:latin typeface="Times New Roman" panose="02020603050405020304" pitchFamily="18" charset="0"/>
                <a:ea typeface="Times New Roman" panose="02020603050405020304" pitchFamily="18" charset="0"/>
              </a:rPr>
              <a:t>Managing Stress and Anxiety During COVID-19 </a:t>
            </a:r>
            <a:endParaRPr lang="en-US" dirty="0"/>
          </a:p>
        </p:txBody>
      </p:sp>
      <p:sp>
        <p:nvSpPr>
          <p:cNvPr id="5" name="Subtitle 4">
            <a:extLst>
              <a:ext uri="{FF2B5EF4-FFF2-40B4-BE49-F238E27FC236}">
                <a16:creationId xmlns:a16="http://schemas.microsoft.com/office/drawing/2014/main" id="{7BB542A7-2F55-416C-AA64-F5708E472A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3312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4D9BA7-C237-4AE5-A3DC-7594D468C237}"/>
              </a:ext>
            </a:extLst>
          </p:cNvPr>
          <p:cNvPicPr>
            <a:picLocks noChangeAspect="1"/>
          </p:cNvPicPr>
          <p:nvPr/>
        </p:nvPicPr>
        <p:blipFill>
          <a:blip r:embed="rId2"/>
          <a:stretch>
            <a:fillRect/>
          </a:stretch>
        </p:blipFill>
        <p:spPr>
          <a:xfrm>
            <a:off x="1276349" y="2124076"/>
            <a:ext cx="7825601" cy="4343396"/>
          </a:xfrm>
          <a:prstGeom prst="rect">
            <a:avLst/>
          </a:prstGeom>
        </p:spPr>
      </p:pic>
      <p:sp>
        <p:nvSpPr>
          <p:cNvPr id="3" name="Title 2">
            <a:extLst>
              <a:ext uri="{FF2B5EF4-FFF2-40B4-BE49-F238E27FC236}">
                <a16:creationId xmlns:a16="http://schemas.microsoft.com/office/drawing/2014/main" id="{EA66D67A-1A6D-4228-B897-6E177A18B33D}"/>
              </a:ext>
            </a:extLst>
          </p:cNvPr>
          <p:cNvSpPr>
            <a:spLocks noGrp="1"/>
          </p:cNvSpPr>
          <p:nvPr>
            <p:ph type="title"/>
          </p:nvPr>
        </p:nvSpPr>
        <p:spPr/>
        <p:txBody>
          <a:bodyPr/>
          <a:lstStyle/>
          <a:p>
            <a:pPr algn="ctr"/>
            <a:r>
              <a:rPr lang="en-US" dirty="0"/>
              <a:t>Stress Symptoms</a:t>
            </a:r>
          </a:p>
        </p:txBody>
      </p:sp>
      <p:sp>
        <p:nvSpPr>
          <p:cNvPr id="4" name="Content Placeholder 3">
            <a:extLst>
              <a:ext uri="{FF2B5EF4-FFF2-40B4-BE49-F238E27FC236}">
                <a16:creationId xmlns:a16="http://schemas.microsoft.com/office/drawing/2014/main" id="{F0B3104E-25AC-4E3B-AD50-46EDFDF5C6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890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56A3-8309-4E9B-BF0F-B41186B70830}"/>
              </a:ext>
            </a:extLst>
          </p:cNvPr>
          <p:cNvSpPr>
            <a:spLocks noGrp="1"/>
          </p:cNvSpPr>
          <p:nvPr>
            <p:ph type="title"/>
          </p:nvPr>
        </p:nvSpPr>
        <p:spPr/>
        <p:txBody>
          <a:bodyPr/>
          <a:lstStyle/>
          <a:p>
            <a:r>
              <a:rPr lang="en-US" dirty="0"/>
              <a:t>Meet Your Presenters</a:t>
            </a:r>
          </a:p>
        </p:txBody>
      </p:sp>
      <p:pic>
        <p:nvPicPr>
          <p:cNvPr id="5" name="Content Placeholder 4">
            <a:extLst>
              <a:ext uri="{FF2B5EF4-FFF2-40B4-BE49-F238E27FC236}">
                <a16:creationId xmlns:a16="http://schemas.microsoft.com/office/drawing/2014/main" id="{79ED037D-CBAE-41B0-BE1B-92DBBB6B962F}"/>
              </a:ext>
            </a:extLst>
          </p:cNvPr>
          <p:cNvPicPr>
            <a:picLocks noGrp="1" noChangeAspect="1"/>
          </p:cNvPicPr>
          <p:nvPr>
            <p:ph idx="1"/>
          </p:nvPr>
        </p:nvPicPr>
        <p:blipFill rotWithShape="1">
          <a:blip r:embed="rId2"/>
          <a:srcRect l="-7571" t="10328"/>
          <a:stretch/>
        </p:blipFill>
        <p:spPr>
          <a:xfrm>
            <a:off x="1409700" y="2331845"/>
            <a:ext cx="2300463" cy="2975109"/>
          </a:xfrm>
        </p:spPr>
      </p:pic>
      <p:pic>
        <p:nvPicPr>
          <p:cNvPr id="6" name="Picture 5">
            <a:extLst>
              <a:ext uri="{FF2B5EF4-FFF2-40B4-BE49-F238E27FC236}">
                <a16:creationId xmlns:a16="http://schemas.microsoft.com/office/drawing/2014/main" id="{A5EDB886-FBE9-4A9A-BF2D-54C3B4BB744A}"/>
              </a:ext>
            </a:extLst>
          </p:cNvPr>
          <p:cNvPicPr>
            <a:picLocks noChangeAspect="1"/>
          </p:cNvPicPr>
          <p:nvPr/>
        </p:nvPicPr>
        <p:blipFill rotWithShape="1">
          <a:blip r:embed="rId3"/>
          <a:srcRect l="5673" r="18019" b="3893"/>
          <a:stretch/>
        </p:blipFill>
        <p:spPr>
          <a:xfrm>
            <a:off x="6834014" y="2380999"/>
            <a:ext cx="2362200" cy="2975109"/>
          </a:xfrm>
          <a:prstGeom prst="rect">
            <a:avLst/>
          </a:prstGeom>
        </p:spPr>
      </p:pic>
      <p:sp>
        <p:nvSpPr>
          <p:cNvPr id="8" name="TextBox 7">
            <a:extLst>
              <a:ext uri="{FF2B5EF4-FFF2-40B4-BE49-F238E27FC236}">
                <a16:creationId xmlns:a16="http://schemas.microsoft.com/office/drawing/2014/main" id="{2DC67DB4-AA5F-43D5-AC05-80A3B1B24277}"/>
              </a:ext>
            </a:extLst>
          </p:cNvPr>
          <p:cNvSpPr txBox="1"/>
          <p:nvPr/>
        </p:nvSpPr>
        <p:spPr>
          <a:xfrm>
            <a:off x="6731002" y="5356108"/>
            <a:ext cx="4705348" cy="1292662"/>
          </a:xfrm>
          <a:prstGeom prst="rect">
            <a:avLst/>
          </a:prstGeom>
          <a:noFill/>
        </p:spPr>
        <p:txBody>
          <a:bodyPr wrap="square" rtlCol="0">
            <a:spAutoFit/>
          </a:bodyPr>
          <a:lstStyle/>
          <a:p>
            <a:r>
              <a:rPr lang="en-US" dirty="0"/>
              <a:t>Sharlene Johnson, LPC-S, LBSW, LCDC</a:t>
            </a:r>
          </a:p>
          <a:p>
            <a:r>
              <a:rPr lang="en-US" sz="1400" dirty="0"/>
              <a:t>Senior Assessment and Referral Specialist –External</a:t>
            </a:r>
          </a:p>
          <a:p>
            <a:r>
              <a:rPr lang="en-US" sz="1400" dirty="0"/>
              <a:t>UTHealth Employee Assistance Program</a:t>
            </a:r>
          </a:p>
          <a:p>
            <a:r>
              <a:rPr lang="en-US" sz="1400" dirty="0"/>
              <a:t>Office of Employee Assistance Programs</a:t>
            </a:r>
          </a:p>
          <a:p>
            <a:endParaRPr lang="en-US" dirty="0"/>
          </a:p>
        </p:txBody>
      </p:sp>
      <p:sp>
        <p:nvSpPr>
          <p:cNvPr id="11" name="TextBox 10">
            <a:extLst>
              <a:ext uri="{FF2B5EF4-FFF2-40B4-BE49-F238E27FC236}">
                <a16:creationId xmlns:a16="http://schemas.microsoft.com/office/drawing/2014/main" id="{2AA484D8-198A-4873-BB92-48AC2E9735AF}"/>
              </a:ext>
            </a:extLst>
          </p:cNvPr>
          <p:cNvSpPr txBox="1"/>
          <p:nvPr/>
        </p:nvSpPr>
        <p:spPr>
          <a:xfrm>
            <a:off x="1409700" y="5306955"/>
            <a:ext cx="4051300" cy="1292662"/>
          </a:xfrm>
          <a:prstGeom prst="rect">
            <a:avLst/>
          </a:prstGeom>
          <a:noFill/>
        </p:spPr>
        <p:txBody>
          <a:bodyPr wrap="square" rtlCol="0">
            <a:spAutoFit/>
          </a:bodyPr>
          <a:lstStyle/>
          <a:p>
            <a:r>
              <a:rPr lang="en-US" dirty="0"/>
              <a:t>Robin Dickey, PhD, MA, LPC</a:t>
            </a:r>
          </a:p>
          <a:p>
            <a:r>
              <a:rPr lang="en-US" sz="1400" dirty="0"/>
              <a:t>Faculty Assistance Specialist</a:t>
            </a:r>
          </a:p>
          <a:p>
            <a:r>
              <a:rPr lang="en-US" sz="1400" dirty="0"/>
              <a:t>UTHealth Faculty Assistance Program</a:t>
            </a:r>
          </a:p>
          <a:p>
            <a:r>
              <a:rPr lang="en-US" sz="1400" dirty="0"/>
              <a:t>Office of Employee Assistance Programs</a:t>
            </a:r>
          </a:p>
          <a:p>
            <a:endParaRPr lang="en-US" dirty="0"/>
          </a:p>
        </p:txBody>
      </p:sp>
    </p:spTree>
    <p:extLst>
      <p:ext uri="{BB962C8B-B14F-4D97-AF65-F5344CB8AC3E}">
        <p14:creationId xmlns:p14="http://schemas.microsoft.com/office/powerpoint/2010/main" val="425916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FE0E0A-3E7A-4936-BC46-6EA9A15C8A95}"/>
              </a:ext>
            </a:extLst>
          </p:cNvPr>
          <p:cNvPicPr>
            <a:picLocks noChangeAspect="1"/>
          </p:cNvPicPr>
          <p:nvPr/>
        </p:nvPicPr>
        <p:blipFill rotWithShape="1">
          <a:blip r:embed="rId2"/>
          <a:srcRect l="1" t="18959" r="-534" b="-889"/>
          <a:stretch/>
        </p:blipFill>
        <p:spPr>
          <a:xfrm>
            <a:off x="1804479" y="2170247"/>
            <a:ext cx="8583042" cy="3934525"/>
          </a:xfrm>
          <a:prstGeom prst="rect">
            <a:avLst/>
          </a:prstGeom>
        </p:spPr>
      </p:pic>
      <p:sp>
        <p:nvSpPr>
          <p:cNvPr id="3" name="Title 2">
            <a:extLst>
              <a:ext uri="{FF2B5EF4-FFF2-40B4-BE49-F238E27FC236}">
                <a16:creationId xmlns:a16="http://schemas.microsoft.com/office/drawing/2014/main" id="{E098C2D9-05C0-4564-9589-50F648B1EEA4}"/>
              </a:ext>
            </a:extLst>
          </p:cNvPr>
          <p:cNvSpPr>
            <a:spLocks noGrp="1"/>
          </p:cNvSpPr>
          <p:nvPr>
            <p:ph type="title"/>
          </p:nvPr>
        </p:nvSpPr>
        <p:spPr/>
        <p:txBody>
          <a:bodyPr/>
          <a:lstStyle/>
          <a:p>
            <a:pPr algn="ctr"/>
            <a:r>
              <a:rPr lang="en-US" dirty="0"/>
              <a:t>What can you do? </a:t>
            </a:r>
            <a:br>
              <a:rPr lang="en-US" dirty="0"/>
            </a:br>
            <a:r>
              <a:rPr lang="en-US" dirty="0"/>
              <a:t>(Learn how to) Relax!</a:t>
            </a:r>
          </a:p>
        </p:txBody>
      </p:sp>
    </p:spTree>
    <p:extLst>
      <p:ext uri="{BB962C8B-B14F-4D97-AF65-F5344CB8AC3E}">
        <p14:creationId xmlns:p14="http://schemas.microsoft.com/office/powerpoint/2010/main" val="267780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09FB-71C6-4CB4-8682-A7CFBFE9EEA5}"/>
              </a:ext>
            </a:extLst>
          </p:cNvPr>
          <p:cNvSpPr>
            <a:spLocks noGrp="1"/>
          </p:cNvSpPr>
          <p:nvPr>
            <p:ph type="title"/>
          </p:nvPr>
        </p:nvSpPr>
        <p:spPr/>
        <p:txBody>
          <a:bodyPr/>
          <a:lstStyle/>
          <a:p>
            <a:r>
              <a:rPr lang="en-US" dirty="0"/>
              <a:t>Breathing for stress reduction</a:t>
            </a:r>
          </a:p>
        </p:txBody>
      </p:sp>
      <p:pic>
        <p:nvPicPr>
          <p:cNvPr id="5" name="Content Placeholder 4">
            <a:extLst>
              <a:ext uri="{FF2B5EF4-FFF2-40B4-BE49-F238E27FC236}">
                <a16:creationId xmlns:a16="http://schemas.microsoft.com/office/drawing/2014/main" id="{DDD2AB16-C51E-45D2-952E-816B4007F6C0}"/>
              </a:ext>
            </a:extLst>
          </p:cNvPr>
          <p:cNvPicPr>
            <a:picLocks noGrp="1" noChangeAspect="1"/>
          </p:cNvPicPr>
          <p:nvPr>
            <p:ph idx="1"/>
          </p:nvPr>
        </p:nvPicPr>
        <p:blipFill rotWithShape="1">
          <a:blip r:embed="rId2"/>
          <a:srcRect t="18519" r="859"/>
          <a:stretch/>
        </p:blipFill>
        <p:spPr>
          <a:xfrm>
            <a:off x="1223878" y="2270983"/>
            <a:ext cx="9070304" cy="3614347"/>
          </a:xfrm>
        </p:spPr>
      </p:pic>
    </p:spTree>
    <p:extLst>
      <p:ext uri="{BB962C8B-B14F-4D97-AF65-F5344CB8AC3E}">
        <p14:creationId xmlns:p14="http://schemas.microsoft.com/office/powerpoint/2010/main" val="163405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 Blocking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250" y="2968834"/>
            <a:ext cx="7724002" cy="3461202"/>
          </a:xfrm>
          <a:prstGeom prst="rect">
            <a:avLst/>
          </a:prstGeom>
          <a:ln>
            <a:noFill/>
          </a:ln>
          <a:effectLst>
            <a:outerShdw blurRad="190500" algn="tl" rotWithShape="0">
              <a:srgbClr val="000000">
                <a:alpha val="70000"/>
              </a:srgbClr>
            </a:outerShdw>
          </a:effectLst>
        </p:spPr>
      </p:pic>
      <p:sp>
        <p:nvSpPr>
          <p:cNvPr id="7" name="Rectangle 6"/>
          <p:cNvSpPr/>
          <p:nvPr/>
        </p:nvSpPr>
        <p:spPr>
          <a:xfrm>
            <a:off x="680321" y="2055663"/>
            <a:ext cx="961386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a:ea typeface="+mn-ea"/>
                <a:cs typeface="+mn-cs"/>
              </a:rPr>
              <a:t>Our entire body goes through cycles (ex. sleep, breath, heartbeat). The brain has higher to lower states of alertness during the day. To maximize your output, it is vital that you honor these peaks and valleys by balancing concentrated, focused time with relaxation and integration.</a:t>
            </a:r>
          </a:p>
        </p:txBody>
      </p:sp>
    </p:spTree>
    <p:extLst>
      <p:ext uri="{BB962C8B-B14F-4D97-AF65-F5344CB8AC3E}">
        <p14:creationId xmlns:p14="http://schemas.microsoft.com/office/powerpoint/2010/main" val="268717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You Do?</a:t>
            </a:r>
            <a:br>
              <a:rPr lang="en-US" dirty="0"/>
            </a:br>
            <a:r>
              <a:rPr lang="en-US" dirty="0"/>
              <a:t>Know your resources!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4817" r="1460" b="1409"/>
          <a:stretch/>
        </p:blipFill>
        <p:spPr>
          <a:xfrm>
            <a:off x="1368266" y="2183474"/>
            <a:ext cx="9021640" cy="4298178"/>
          </a:xfrm>
          <a:prstGeom prst="rect">
            <a:avLst/>
          </a:prstGeom>
        </p:spPr>
      </p:pic>
      <p:sp>
        <p:nvSpPr>
          <p:cNvPr id="8" name="Right Arrow 7"/>
          <p:cNvSpPr/>
          <p:nvPr/>
        </p:nvSpPr>
        <p:spPr>
          <a:xfrm rot="10800000">
            <a:off x="8971235" y="4514568"/>
            <a:ext cx="1304178" cy="251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9843684-8B42-4B26-A881-5BF55A9F8462}"/>
              </a:ext>
            </a:extLst>
          </p:cNvPr>
          <p:cNvPicPr>
            <a:picLocks noChangeAspect="1"/>
          </p:cNvPicPr>
          <p:nvPr/>
        </p:nvPicPr>
        <p:blipFill>
          <a:blip r:embed="rId4"/>
          <a:stretch>
            <a:fillRect/>
          </a:stretch>
        </p:blipFill>
        <p:spPr>
          <a:xfrm>
            <a:off x="8971235" y="2762971"/>
            <a:ext cx="1322947" cy="286537"/>
          </a:xfrm>
          <a:prstGeom prst="rect">
            <a:avLst/>
          </a:prstGeom>
        </p:spPr>
      </p:pic>
    </p:spTree>
    <p:custDataLst>
      <p:tags r:id="rId1"/>
    </p:custDataLst>
    <p:extLst>
      <p:ext uri="{BB962C8B-B14F-4D97-AF65-F5344CB8AC3E}">
        <p14:creationId xmlns:p14="http://schemas.microsoft.com/office/powerpoint/2010/main" val="356977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56A3-8309-4E9B-BF0F-B41186B70830}"/>
              </a:ext>
            </a:extLst>
          </p:cNvPr>
          <p:cNvSpPr>
            <a:spLocks noGrp="1"/>
          </p:cNvSpPr>
          <p:nvPr>
            <p:ph type="title"/>
          </p:nvPr>
        </p:nvSpPr>
        <p:spPr/>
        <p:txBody>
          <a:bodyPr/>
          <a:lstStyle/>
          <a:p>
            <a:pPr algn="ctr"/>
            <a:r>
              <a:rPr lang="en-US" dirty="0"/>
              <a:t>Contact the EAP</a:t>
            </a:r>
          </a:p>
        </p:txBody>
      </p:sp>
      <p:sp>
        <p:nvSpPr>
          <p:cNvPr id="4" name="Content Placeholder 3">
            <a:extLst>
              <a:ext uri="{FF2B5EF4-FFF2-40B4-BE49-F238E27FC236}">
                <a16:creationId xmlns:a16="http://schemas.microsoft.com/office/drawing/2014/main" id="{33912227-64D6-44B4-8754-24724A1D9626}"/>
              </a:ext>
            </a:extLst>
          </p:cNvPr>
          <p:cNvSpPr>
            <a:spLocks noGrp="1"/>
          </p:cNvSpPr>
          <p:nvPr>
            <p:ph idx="1"/>
          </p:nvPr>
        </p:nvSpPr>
        <p:spPr>
          <a:xfrm>
            <a:off x="680321" y="2336873"/>
            <a:ext cx="11270379" cy="3599316"/>
          </a:xfrm>
        </p:spPr>
        <p:txBody>
          <a:bodyPr/>
          <a:lstStyle/>
          <a:p>
            <a:pPr marL="0" indent="0">
              <a:buNone/>
            </a:pPr>
            <a:r>
              <a:rPr lang="en-US" sz="3600" dirty="0"/>
              <a:t>UTHealth Employee Assistance Program (EAP)</a:t>
            </a:r>
          </a:p>
          <a:p>
            <a:r>
              <a:rPr lang="en-US" dirty="0"/>
              <a:t>Phone: 713-500-3327</a:t>
            </a:r>
          </a:p>
          <a:p>
            <a:r>
              <a:rPr lang="en-US" dirty="0"/>
              <a:t>Website: </a:t>
            </a:r>
            <a:r>
              <a:rPr lang="en-US" dirty="0">
                <a:hlinkClick r:id="rId2"/>
              </a:rPr>
              <a:t>https://inside.uth.edu/eap/employee-assistance/index.htm</a:t>
            </a:r>
            <a:r>
              <a:rPr lang="en-US" dirty="0"/>
              <a:t> or </a:t>
            </a:r>
            <a:r>
              <a:rPr lang="en-US" dirty="0">
                <a:hlinkClick r:id="rId3" action="ppaction://hlinkfile"/>
              </a:rPr>
              <a:t>go.uth.edu/eap </a:t>
            </a:r>
            <a:endParaRPr lang="en-US" dirty="0"/>
          </a:p>
          <a:p>
            <a:pPr marL="0" indent="0">
              <a:buNone/>
            </a:pPr>
            <a:endParaRPr lang="en-US" dirty="0"/>
          </a:p>
          <a:p>
            <a:pPr marL="0" indent="0">
              <a:buNone/>
            </a:pPr>
            <a:r>
              <a:rPr lang="en-US" dirty="0"/>
              <a:t>EMOTIONAL HEALTH RESOURCES IN THE TIME OF CORONA VIRUS</a:t>
            </a:r>
          </a:p>
          <a:p>
            <a:r>
              <a:rPr lang="en-US" dirty="0">
                <a:hlinkClick r:id="rId4"/>
              </a:rPr>
              <a:t>https://inside.uth.edu/eap/employee-assistance/corona-coping-resources</a:t>
            </a:r>
            <a:endParaRPr lang="en-US" dirty="0"/>
          </a:p>
        </p:txBody>
      </p:sp>
    </p:spTree>
    <p:extLst>
      <p:ext uri="{BB962C8B-B14F-4D97-AF65-F5344CB8AC3E}">
        <p14:creationId xmlns:p14="http://schemas.microsoft.com/office/powerpoint/2010/main" val="38396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Know Your Resources</a:t>
            </a:r>
          </a:p>
        </p:txBody>
      </p:sp>
      <p:sp>
        <p:nvSpPr>
          <p:cNvPr id="3" name="Content Placeholder 2"/>
          <p:cNvSpPr>
            <a:spLocks noGrp="1"/>
          </p:cNvSpPr>
          <p:nvPr>
            <p:ph idx="1"/>
          </p:nvPr>
        </p:nvSpPr>
        <p:spPr>
          <a:xfrm>
            <a:off x="210537" y="2155971"/>
            <a:ext cx="3522564" cy="3599316"/>
          </a:xfrm>
        </p:spPr>
        <p:txBody>
          <a:bodyPr/>
          <a:lstStyle/>
          <a:p>
            <a:pPr marL="0" indent="0">
              <a:buNone/>
            </a:pPr>
            <a:r>
              <a:rPr lang="en-US" sz="2000" dirty="0">
                <a:solidFill>
                  <a:srgbClr val="4D4F53"/>
                </a:solidFill>
                <a:hlinkClick r:id="rId2"/>
              </a:rPr>
              <a:t>www.mylifevalues.com</a:t>
            </a:r>
            <a:r>
              <a:rPr lang="en-US" sz="2000" dirty="0">
                <a:solidFill>
                  <a:srgbClr val="4D4F53"/>
                </a:solidFill>
              </a:rPr>
              <a:t> </a:t>
            </a:r>
          </a:p>
          <a:p>
            <a:pPr marL="0" indent="0">
              <a:buNone/>
            </a:pPr>
            <a:r>
              <a:rPr lang="en-US" sz="2000" dirty="0"/>
              <a:t>Username and Password: </a:t>
            </a:r>
            <a:r>
              <a:rPr lang="en-US" sz="2000" dirty="0" err="1"/>
              <a:t>uth</a:t>
            </a:r>
            <a:endParaRPr lang="en-US" sz="2000" dirty="0"/>
          </a:p>
        </p:txBody>
      </p:sp>
      <p:pic>
        <p:nvPicPr>
          <p:cNvPr id="10" name="Picture 9">
            <a:extLst>
              <a:ext uri="{FF2B5EF4-FFF2-40B4-BE49-F238E27FC236}">
                <a16:creationId xmlns:a16="http://schemas.microsoft.com/office/drawing/2014/main" id="{A3535602-E6EC-4D53-A2F7-837B20F85BE1}"/>
              </a:ext>
            </a:extLst>
          </p:cNvPr>
          <p:cNvPicPr>
            <a:picLocks noChangeAspect="1"/>
          </p:cNvPicPr>
          <p:nvPr/>
        </p:nvPicPr>
        <p:blipFill rotWithShape="1">
          <a:blip r:embed="rId3"/>
          <a:srcRect l="10049" t="1303" r="10954"/>
          <a:stretch/>
        </p:blipFill>
        <p:spPr>
          <a:xfrm>
            <a:off x="3944810" y="2136780"/>
            <a:ext cx="7172587" cy="4373371"/>
          </a:xfrm>
          <a:prstGeom prst="rect">
            <a:avLst/>
          </a:prstGeom>
        </p:spPr>
      </p:pic>
      <p:sp>
        <p:nvSpPr>
          <p:cNvPr id="13" name="Oval 12">
            <a:extLst>
              <a:ext uri="{FF2B5EF4-FFF2-40B4-BE49-F238E27FC236}">
                <a16:creationId xmlns:a16="http://schemas.microsoft.com/office/drawing/2014/main" id="{A1B2E939-9713-48EC-A151-CEE5B7D87CBD}"/>
              </a:ext>
            </a:extLst>
          </p:cNvPr>
          <p:cNvSpPr/>
          <p:nvPr/>
        </p:nvSpPr>
        <p:spPr>
          <a:xfrm>
            <a:off x="8808440" y="2743200"/>
            <a:ext cx="847288" cy="553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C911029-7732-47CD-95DC-6D68C4CEF38E}"/>
              </a:ext>
            </a:extLst>
          </p:cNvPr>
          <p:cNvSpPr/>
          <p:nvPr/>
        </p:nvSpPr>
        <p:spPr>
          <a:xfrm rot="10800000">
            <a:off x="5487251" y="4342656"/>
            <a:ext cx="1317072" cy="27683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B420C8A-7D8A-4050-8979-7E855800D632}"/>
              </a:ext>
            </a:extLst>
          </p:cNvPr>
          <p:cNvSpPr/>
          <p:nvPr/>
        </p:nvSpPr>
        <p:spPr>
          <a:xfrm rot="10800000">
            <a:off x="9867437" y="3296873"/>
            <a:ext cx="820137" cy="27683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8BDE032-E8CB-45CA-AC4C-41B8CE98E30F}"/>
              </a:ext>
            </a:extLst>
          </p:cNvPr>
          <p:cNvSpPr/>
          <p:nvPr/>
        </p:nvSpPr>
        <p:spPr>
          <a:xfrm rot="10800000">
            <a:off x="10120403" y="5972261"/>
            <a:ext cx="820137" cy="27683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877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8457-8E98-4962-96C6-74E1DD18646A}"/>
              </a:ext>
            </a:extLst>
          </p:cNvPr>
          <p:cNvSpPr>
            <a:spLocks noGrp="1"/>
          </p:cNvSpPr>
          <p:nvPr>
            <p:ph type="title"/>
          </p:nvPr>
        </p:nvSpPr>
        <p:spPr/>
        <p:txBody>
          <a:bodyPr/>
          <a:lstStyle/>
          <a:p>
            <a:pPr algn="ctr"/>
            <a:r>
              <a:rPr lang="en-US" dirty="0"/>
              <a:t>Discussion Q</a:t>
            </a:r>
            <a:r>
              <a:rPr lang="en-US" sz="4000" dirty="0">
                <a:latin typeface="Adobe Devanagari" panose="02040503050201020203" pitchFamily="18" charset="0"/>
                <a:cs typeface="Adobe Devanagari" panose="02040503050201020203" pitchFamily="18" charset="0"/>
              </a:rPr>
              <a:t>&amp;</a:t>
            </a:r>
            <a:r>
              <a:rPr lang="en-US" dirty="0"/>
              <a:t>A</a:t>
            </a:r>
          </a:p>
        </p:txBody>
      </p:sp>
      <p:pic>
        <p:nvPicPr>
          <p:cNvPr id="5" name="Content Placeholder 4">
            <a:extLst>
              <a:ext uri="{FF2B5EF4-FFF2-40B4-BE49-F238E27FC236}">
                <a16:creationId xmlns:a16="http://schemas.microsoft.com/office/drawing/2014/main" id="{6012E85D-A015-4515-B7E8-DB22AD6F2F93}"/>
              </a:ext>
            </a:extLst>
          </p:cNvPr>
          <p:cNvPicPr>
            <a:picLocks noGrp="1" noChangeAspect="1"/>
          </p:cNvPicPr>
          <p:nvPr>
            <p:ph idx="1"/>
          </p:nvPr>
        </p:nvPicPr>
        <p:blipFill>
          <a:blip r:embed="rId2"/>
          <a:stretch>
            <a:fillRect/>
          </a:stretch>
        </p:blipFill>
        <p:spPr>
          <a:xfrm>
            <a:off x="321111" y="2477420"/>
            <a:ext cx="11549778" cy="3627352"/>
          </a:xfrm>
          <a:prstGeom prst="rect">
            <a:avLst/>
          </a:prstGeom>
          <a:ln>
            <a:noFill/>
          </a:ln>
          <a:effectLst>
            <a:softEdge rad="112500"/>
          </a:effectLst>
        </p:spPr>
      </p:pic>
    </p:spTree>
    <p:extLst>
      <p:ext uri="{BB962C8B-B14F-4D97-AF65-F5344CB8AC3E}">
        <p14:creationId xmlns:p14="http://schemas.microsoft.com/office/powerpoint/2010/main" val="415223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B010-4125-40AE-8C00-98ACF477486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1DAE751-D727-4AF3-ACE8-B3628B5B01B1}"/>
              </a:ext>
            </a:extLst>
          </p:cNvPr>
          <p:cNvSpPr>
            <a:spLocks noGrp="1"/>
          </p:cNvSpPr>
          <p:nvPr>
            <p:ph idx="1"/>
          </p:nvPr>
        </p:nvSpPr>
        <p:spPr/>
        <p:txBody>
          <a:bodyPr/>
          <a:lstStyle/>
          <a:p>
            <a:r>
              <a:rPr lang="en-US" dirty="0"/>
              <a:t>Review of content from previous presentations</a:t>
            </a:r>
          </a:p>
          <a:p>
            <a:r>
              <a:rPr lang="en-US" dirty="0"/>
              <a:t>Review of resources</a:t>
            </a:r>
          </a:p>
          <a:p>
            <a:r>
              <a:rPr lang="en-US" dirty="0"/>
              <a:t>Wellness Check-ins</a:t>
            </a:r>
          </a:p>
          <a:p>
            <a:pPr lvl="1"/>
            <a:r>
              <a:rPr lang="en-US" dirty="0"/>
              <a:t>What have you implemented?</a:t>
            </a:r>
          </a:p>
          <a:p>
            <a:pPr lvl="1"/>
            <a:r>
              <a:rPr lang="en-US" dirty="0"/>
              <a:t>What is working well for you?</a:t>
            </a:r>
          </a:p>
          <a:p>
            <a:pPr lvl="1"/>
            <a:r>
              <a:rPr lang="en-US" dirty="0"/>
              <a:t>What areas could use some attention or focus? </a:t>
            </a:r>
          </a:p>
        </p:txBody>
      </p:sp>
    </p:spTree>
    <p:extLst>
      <p:ext uri="{BB962C8B-B14F-4D97-AF65-F5344CB8AC3E}">
        <p14:creationId xmlns:p14="http://schemas.microsoft.com/office/powerpoint/2010/main" val="159248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05F02C-82C3-4814-AA2D-8AB90048594E}"/>
              </a:ext>
            </a:extLst>
          </p:cNvPr>
          <p:cNvSpPr>
            <a:spLocks noGrp="1"/>
          </p:cNvSpPr>
          <p:nvPr>
            <p:ph type="ctrTitle"/>
          </p:nvPr>
        </p:nvSpPr>
        <p:spPr/>
        <p:txBody>
          <a:bodyPr/>
          <a:lstStyle/>
          <a:p>
            <a:r>
              <a:rPr lang="en-US" sz="3200" b="1" dirty="0">
                <a:solidFill>
                  <a:prstClr val="white"/>
                </a:solidFill>
              </a:rPr>
              <a:t>Transitioning From Bench To Home: Best Practices For Working Remotely</a:t>
            </a:r>
            <a:endParaRPr lang="en-US" dirty="0"/>
          </a:p>
        </p:txBody>
      </p:sp>
      <p:sp>
        <p:nvSpPr>
          <p:cNvPr id="12" name="Subtitle 11">
            <a:extLst>
              <a:ext uri="{FF2B5EF4-FFF2-40B4-BE49-F238E27FC236}">
                <a16:creationId xmlns:a16="http://schemas.microsoft.com/office/drawing/2014/main" id="{B6599C6C-EAB2-4ABD-86A3-97FFE744CD4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92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90CC-BDA5-45E7-AFF8-F504C1B917E5}"/>
              </a:ext>
            </a:extLst>
          </p:cNvPr>
          <p:cNvSpPr>
            <a:spLocks noGrp="1"/>
          </p:cNvSpPr>
          <p:nvPr>
            <p:ph type="title"/>
          </p:nvPr>
        </p:nvSpPr>
        <p:spPr/>
        <p:txBody>
          <a:bodyPr anchor="t">
            <a:normAutofit fontScale="90000"/>
          </a:bodyPr>
          <a:lstStyle/>
          <a:p>
            <a:pPr algn="ctr"/>
            <a:r>
              <a:rPr lang="en-US" dirty="0"/>
              <a:t>Working from Home</a:t>
            </a:r>
            <a:br>
              <a:rPr lang="en-US" dirty="0"/>
            </a:br>
            <a:r>
              <a:rPr lang="en-US" dirty="0"/>
              <a:t>Create a Designated Work Area</a:t>
            </a:r>
            <a:br>
              <a:rPr lang="en-US" b="1" dirty="0"/>
            </a:br>
            <a:endParaRPr lang="en-US" dirty="0"/>
          </a:p>
        </p:txBody>
      </p:sp>
      <p:sp>
        <p:nvSpPr>
          <p:cNvPr id="4" name="Content Placeholder 3">
            <a:extLst>
              <a:ext uri="{FF2B5EF4-FFF2-40B4-BE49-F238E27FC236}">
                <a16:creationId xmlns:a16="http://schemas.microsoft.com/office/drawing/2014/main" id="{FAC46E7E-6FE1-42AF-8CA0-17EE6C93DD16}"/>
              </a:ext>
            </a:extLst>
          </p:cNvPr>
          <p:cNvSpPr>
            <a:spLocks noGrp="1"/>
          </p:cNvSpPr>
          <p:nvPr>
            <p:ph sz="half" idx="1"/>
          </p:nvPr>
        </p:nvSpPr>
        <p:spPr>
          <a:xfrm>
            <a:off x="680320" y="2336873"/>
            <a:ext cx="4698358" cy="3599316"/>
          </a:xfrm>
        </p:spPr>
        <p:txBody>
          <a:bodyPr>
            <a:normAutofit/>
          </a:bodyPr>
          <a:lstStyle/>
          <a:p>
            <a:pPr marL="0" indent="0">
              <a:buNone/>
            </a:pPr>
            <a:r>
              <a:rPr lang="en-US" sz="3200" dirty="0"/>
              <a:t>Factors to consider:</a:t>
            </a:r>
          </a:p>
          <a:p>
            <a:r>
              <a:rPr lang="en-US" sz="3200" dirty="0"/>
              <a:t>Location</a:t>
            </a:r>
          </a:p>
          <a:p>
            <a:r>
              <a:rPr lang="en-US" sz="3200" dirty="0"/>
              <a:t>Lighting </a:t>
            </a:r>
          </a:p>
          <a:p>
            <a:r>
              <a:rPr lang="en-US" sz="3200" dirty="0"/>
              <a:t>Noise level</a:t>
            </a:r>
          </a:p>
          <a:p>
            <a:r>
              <a:rPr lang="en-US" sz="3200" dirty="0"/>
              <a:t>Physical comfort</a:t>
            </a:r>
          </a:p>
        </p:txBody>
      </p:sp>
      <p:pic>
        <p:nvPicPr>
          <p:cNvPr id="11" name="Content Placeholder 10">
            <a:extLst>
              <a:ext uri="{FF2B5EF4-FFF2-40B4-BE49-F238E27FC236}">
                <a16:creationId xmlns:a16="http://schemas.microsoft.com/office/drawing/2014/main" id="{F147D939-78D9-408F-8809-74375C181283}"/>
              </a:ext>
            </a:extLst>
          </p:cNvPr>
          <p:cNvPicPr>
            <a:picLocks noGrp="1" noChangeAspect="1"/>
          </p:cNvPicPr>
          <p:nvPr>
            <p:ph sz="half" idx="2"/>
          </p:nvPr>
        </p:nvPicPr>
        <p:blipFill>
          <a:blip r:embed="rId3"/>
          <a:stretch>
            <a:fillRect/>
          </a:stretch>
        </p:blipFill>
        <p:spPr>
          <a:xfrm>
            <a:off x="8493760" y="2412779"/>
            <a:ext cx="3362428" cy="2241619"/>
          </a:xfrm>
        </p:spPr>
      </p:pic>
      <p:pic>
        <p:nvPicPr>
          <p:cNvPr id="8" name="Picture 7">
            <a:extLst>
              <a:ext uri="{FF2B5EF4-FFF2-40B4-BE49-F238E27FC236}">
                <a16:creationId xmlns:a16="http://schemas.microsoft.com/office/drawing/2014/main" id="{0956B6DD-389A-4BD9-BE62-49934A05F234}"/>
              </a:ext>
            </a:extLst>
          </p:cNvPr>
          <p:cNvPicPr>
            <a:picLocks noChangeAspect="1"/>
          </p:cNvPicPr>
          <p:nvPr/>
        </p:nvPicPr>
        <p:blipFill>
          <a:blip r:embed="rId4"/>
          <a:stretch>
            <a:fillRect/>
          </a:stretch>
        </p:blipFill>
        <p:spPr>
          <a:xfrm>
            <a:off x="4947920" y="4024336"/>
            <a:ext cx="3200400" cy="2136484"/>
          </a:xfrm>
          <a:prstGeom prst="rect">
            <a:avLst/>
          </a:prstGeom>
        </p:spPr>
      </p:pic>
    </p:spTree>
    <p:extLst>
      <p:ext uri="{BB962C8B-B14F-4D97-AF65-F5344CB8AC3E}">
        <p14:creationId xmlns:p14="http://schemas.microsoft.com/office/powerpoint/2010/main" val="378708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0F05-95C9-47B6-A80E-C6EF9193DB08}"/>
              </a:ext>
            </a:extLst>
          </p:cNvPr>
          <p:cNvSpPr>
            <a:spLocks noGrp="1"/>
          </p:cNvSpPr>
          <p:nvPr>
            <p:ph type="title"/>
          </p:nvPr>
        </p:nvSpPr>
        <p:spPr/>
        <p:txBody>
          <a:bodyPr/>
          <a:lstStyle/>
          <a:p>
            <a:pPr algn="ctr"/>
            <a:r>
              <a:rPr lang="en-US" dirty="0"/>
              <a:t>Working from Home</a:t>
            </a:r>
            <a:br>
              <a:rPr lang="en-US" dirty="0"/>
            </a:br>
            <a:r>
              <a:rPr lang="en-US" dirty="0"/>
              <a:t>Stay Connected</a:t>
            </a:r>
          </a:p>
        </p:txBody>
      </p:sp>
      <p:pic>
        <p:nvPicPr>
          <p:cNvPr id="5" name="Content Placeholder 4">
            <a:extLst>
              <a:ext uri="{FF2B5EF4-FFF2-40B4-BE49-F238E27FC236}">
                <a16:creationId xmlns:a16="http://schemas.microsoft.com/office/drawing/2014/main" id="{66B3B1FC-A31E-43FE-B966-FF0E967B5928}"/>
              </a:ext>
            </a:extLst>
          </p:cNvPr>
          <p:cNvPicPr>
            <a:picLocks noGrp="1" noChangeAspect="1"/>
          </p:cNvPicPr>
          <p:nvPr>
            <p:ph idx="1"/>
          </p:nvPr>
        </p:nvPicPr>
        <p:blipFill>
          <a:blip r:embed="rId2"/>
          <a:stretch>
            <a:fillRect/>
          </a:stretch>
        </p:blipFill>
        <p:spPr>
          <a:xfrm>
            <a:off x="3216940" y="2377440"/>
            <a:ext cx="4540621" cy="3598863"/>
          </a:xfrm>
        </p:spPr>
      </p:pic>
    </p:spTree>
    <p:extLst>
      <p:ext uri="{BB962C8B-B14F-4D97-AF65-F5344CB8AC3E}">
        <p14:creationId xmlns:p14="http://schemas.microsoft.com/office/powerpoint/2010/main" val="55191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EC3A-3DF6-455E-9DE5-F2FAD8B108DD}"/>
              </a:ext>
            </a:extLst>
          </p:cNvPr>
          <p:cNvSpPr>
            <a:spLocks noGrp="1"/>
          </p:cNvSpPr>
          <p:nvPr>
            <p:ph type="title"/>
          </p:nvPr>
        </p:nvSpPr>
        <p:spPr/>
        <p:txBody>
          <a:bodyPr/>
          <a:lstStyle/>
          <a:p>
            <a:pPr algn="ctr"/>
            <a:r>
              <a:rPr lang="en-US" dirty="0"/>
              <a:t>Working from Home</a:t>
            </a:r>
            <a:br>
              <a:rPr lang="en-US" dirty="0"/>
            </a:br>
            <a:r>
              <a:rPr lang="en-US" dirty="0"/>
              <a:t>Stay Healthy</a:t>
            </a:r>
          </a:p>
        </p:txBody>
      </p:sp>
      <p:sp>
        <p:nvSpPr>
          <p:cNvPr id="4" name="Text Placeholder 3">
            <a:extLst>
              <a:ext uri="{FF2B5EF4-FFF2-40B4-BE49-F238E27FC236}">
                <a16:creationId xmlns:a16="http://schemas.microsoft.com/office/drawing/2014/main" id="{5DF55071-93AF-4A06-89E7-9E7D6C2BEEE7}"/>
              </a:ext>
            </a:extLst>
          </p:cNvPr>
          <p:cNvSpPr>
            <a:spLocks noGrp="1"/>
          </p:cNvSpPr>
          <p:nvPr>
            <p:ph type="body" idx="1"/>
          </p:nvPr>
        </p:nvSpPr>
        <p:spPr/>
        <p:txBody>
          <a:bodyPr/>
          <a:lstStyle/>
          <a:p>
            <a:pPr algn="ctr"/>
            <a:r>
              <a:rPr lang="en-US" dirty="0"/>
              <a:t>Healthy Eating		</a:t>
            </a:r>
          </a:p>
        </p:txBody>
      </p:sp>
      <p:sp>
        <p:nvSpPr>
          <p:cNvPr id="5" name="Content Placeholder 4">
            <a:extLst>
              <a:ext uri="{FF2B5EF4-FFF2-40B4-BE49-F238E27FC236}">
                <a16:creationId xmlns:a16="http://schemas.microsoft.com/office/drawing/2014/main" id="{1C8F11EB-53C9-441C-847C-8BE6EEE7209E}"/>
              </a:ext>
            </a:extLst>
          </p:cNvPr>
          <p:cNvSpPr>
            <a:spLocks noGrp="1"/>
          </p:cNvSpPr>
          <p:nvPr>
            <p:ph sz="half" idx="2"/>
          </p:nvPr>
        </p:nvSpPr>
        <p:spPr/>
        <p:txBody>
          <a:bodyPr>
            <a:normAutofit/>
          </a:bodyPr>
          <a:lstStyle/>
          <a:p>
            <a:r>
              <a:rPr lang="en-US" dirty="0"/>
              <a:t>Stock your kitchen with healthy foods</a:t>
            </a:r>
          </a:p>
          <a:p>
            <a:r>
              <a:rPr lang="en-US" dirty="0"/>
              <a:t>Meal prep</a:t>
            </a:r>
          </a:p>
          <a:p>
            <a:r>
              <a:rPr lang="en-US" dirty="0"/>
              <a:t>Drink water!</a:t>
            </a:r>
          </a:p>
          <a:p>
            <a:endParaRPr lang="en-US" dirty="0"/>
          </a:p>
          <a:p>
            <a:pPr marL="0" indent="0">
              <a:buNone/>
            </a:pPr>
            <a:endParaRPr lang="en-US" dirty="0"/>
          </a:p>
        </p:txBody>
      </p:sp>
      <p:sp>
        <p:nvSpPr>
          <p:cNvPr id="6" name="Text Placeholder 5">
            <a:extLst>
              <a:ext uri="{FF2B5EF4-FFF2-40B4-BE49-F238E27FC236}">
                <a16:creationId xmlns:a16="http://schemas.microsoft.com/office/drawing/2014/main" id="{7105963C-0C07-4BB4-9E89-5DC355E8EA8A}"/>
              </a:ext>
            </a:extLst>
          </p:cNvPr>
          <p:cNvSpPr>
            <a:spLocks noGrp="1"/>
          </p:cNvSpPr>
          <p:nvPr>
            <p:ph type="body" sz="quarter" idx="3"/>
          </p:nvPr>
        </p:nvSpPr>
        <p:spPr/>
        <p:txBody>
          <a:bodyPr/>
          <a:lstStyle/>
          <a:p>
            <a:pPr algn="ctr"/>
            <a:r>
              <a:rPr lang="en-US" dirty="0"/>
              <a:t>Exercise</a:t>
            </a:r>
          </a:p>
        </p:txBody>
      </p:sp>
      <p:sp>
        <p:nvSpPr>
          <p:cNvPr id="7" name="Content Placeholder 6">
            <a:extLst>
              <a:ext uri="{FF2B5EF4-FFF2-40B4-BE49-F238E27FC236}">
                <a16:creationId xmlns:a16="http://schemas.microsoft.com/office/drawing/2014/main" id="{92F812C8-24CA-4D3F-84B6-37C9A25DF89C}"/>
              </a:ext>
            </a:extLst>
          </p:cNvPr>
          <p:cNvSpPr>
            <a:spLocks noGrp="1"/>
          </p:cNvSpPr>
          <p:nvPr>
            <p:ph sz="quarter" idx="4"/>
          </p:nvPr>
        </p:nvSpPr>
        <p:spPr>
          <a:xfrm>
            <a:off x="5594123" y="3030008"/>
            <a:ext cx="5612357" cy="2906179"/>
          </a:xfrm>
        </p:spPr>
        <p:txBody>
          <a:bodyPr>
            <a:normAutofit/>
          </a:bodyPr>
          <a:lstStyle/>
          <a:p>
            <a:pPr marL="0" indent="0">
              <a:buNone/>
            </a:pPr>
            <a:r>
              <a:rPr lang="en-US" dirty="0"/>
              <a:t>        </a:t>
            </a:r>
            <a:r>
              <a:rPr lang="en-US" dirty="0">
                <a:solidFill>
                  <a:schemeClr val="accent1">
                    <a:lumMod val="60000"/>
                    <a:lumOff val="40000"/>
                  </a:schemeClr>
                </a:solidFill>
              </a:rPr>
              <a:t>Stress and anxiety </a:t>
            </a:r>
            <a:r>
              <a:rPr lang="en-US" dirty="0"/>
              <a:t>	</a:t>
            </a:r>
          </a:p>
          <a:p>
            <a:pPr marL="0" indent="0">
              <a:buNone/>
            </a:pPr>
            <a:r>
              <a:rPr lang="en-US" dirty="0"/>
              <a:t>               </a:t>
            </a:r>
            <a:r>
              <a:rPr lang="en-US" dirty="0">
                <a:solidFill>
                  <a:schemeClr val="accent3"/>
                </a:solidFill>
              </a:rPr>
              <a:t>Energy</a:t>
            </a:r>
          </a:p>
          <a:p>
            <a:pPr marL="0" indent="0">
              <a:buNone/>
            </a:pPr>
            <a:endParaRPr lang="en-US" dirty="0"/>
          </a:p>
          <a:p>
            <a:r>
              <a:rPr lang="en-US" dirty="0"/>
              <a:t>Schedule a workout into your day</a:t>
            </a:r>
          </a:p>
        </p:txBody>
      </p:sp>
      <p:sp>
        <p:nvSpPr>
          <p:cNvPr id="8" name="Arrow: Down 7">
            <a:extLst>
              <a:ext uri="{FF2B5EF4-FFF2-40B4-BE49-F238E27FC236}">
                <a16:creationId xmlns:a16="http://schemas.microsoft.com/office/drawing/2014/main" id="{0B82245B-521A-4C1F-A7A1-A647B8FD6698}"/>
              </a:ext>
            </a:extLst>
          </p:cNvPr>
          <p:cNvSpPr/>
          <p:nvPr/>
        </p:nvSpPr>
        <p:spPr>
          <a:xfrm>
            <a:off x="5852160" y="3124200"/>
            <a:ext cx="48768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B42844A-AF1E-4BAF-8FCE-F55F69540107}"/>
              </a:ext>
            </a:extLst>
          </p:cNvPr>
          <p:cNvSpPr/>
          <p:nvPr/>
        </p:nvSpPr>
        <p:spPr>
          <a:xfrm>
            <a:off x="6465797" y="3615191"/>
            <a:ext cx="487680" cy="609600"/>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AFB7F7C-283E-4E15-9563-863F913E1682}"/>
              </a:ext>
            </a:extLst>
          </p:cNvPr>
          <p:cNvPicPr>
            <a:picLocks noChangeAspect="1"/>
          </p:cNvPicPr>
          <p:nvPr/>
        </p:nvPicPr>
        <p:blipFill rotWithShape="1">
          <a:blip r:embed="rId2"/>
          <a:srcRect l="1" t="26303" r="2448" b="23881"/>
          <a:stretch/>
        </p:blipFill>
        <p:spPr>
          <a:xfrm>
            <a:off x="680319" y="5133335"/>
            <a:ext cx="3889579" cy="1163605"/>
          </a:xfrm>
          <a:prstGeom prst="rect">
            <a:avLst/>
          </a:prstGeom>
        </p:spPr>
      </p:pic>
      <p:pic>
        <p:nvPicPr>
          <p:cNvPr id="13" name="Picture 12">
            <a:extLst>
              <a:ext uri="{FF2B5EF4-FFF2-40B4-BE49-F238E27FC236}">
                <a16:creationId xmlns:a16="http://schemas.microsoft.com/office/drawing/2014/main" id="{EA0CE6F2-46BF-48F4-9CC7-D28F46E7468A}"/>
              </a:ext>
            </a:extLst>
          </p:cNvPr>
          <p:cNvPicPr>
            <a:picLocks noChangeAspect="1"/>
          </p:cNvPicPr>
          <p:nvPr/>
        </p:nvPicPr>
        <p:blipFill>
          <a:blip r:embed="rId3"/>
          <a:stretch>
            <a:fillRect/>
          </a:stretch>
        </p:blipFill>
        <p:spPr>
          <a:xfrm>
            <a:off x="6214183" y="5007831"/>
            <a:ext cx="3685970" cy="1414615"/>
          </a:xfrm>
          <a:prstGeom prst="rect">
            <a:avLst/>
          </a:prstGeom>
        </p:spPr>
      </p:pic>
    </p:spTree>
    <p:extLst>
      <p:ext uri="{BB962C8B-B14F-4D97-AF65-F5344CB8AC3E}">
        <p14:creationId xmlns:p14="http://schemas.microsoft.com/office/powerpoint/2010/main" val="347179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EA837-7B62-491F-9388-964FC7376DEC}"/>
              </a:ext>
            </a:extLst>
          </p:cNvPr>
          <p:cNvSpPr>
            <a:spLocks noGrp="1"/>
          </p:cNvSpPr>
          <p:nvPr>
            <p:ph type="body" sz="half" idx="4294967295"/>
          </p:nvPr>
        </p:nvSpPr>
        <p:spPr>
          <a:xfrm>
            <a:off x="213360" y="474663"/>
            <a:ext cx="9613900" cy="501650"/>
          </a:xfrm>
        </p:spPr>
        <p:txBody>
          <a:bodyPr/>
          <a:lstStyle/>
          <a:p>
            <a:r>
              <a:rPr lang="en-US" dirty="0">
                <a:solidFill>
                  <a:schemeClr val="bg1"/>
                </a:solidFill>
              </a:rPr>
              <a:t>Take breaks often, and stretch!</a:t>
            </a:r>
          </a:p>
          <a:p>
            <a:pPr marL="0" indent="0">
              <a:buNone/>
            </a:pPr>
            <a:endParaRPr lang="en-US" dirty="0"/>
          </a:p>
        </p:txBody>
      </p:sp>
      <p:pic>
        <p:nvPicPr>
          <p:cNvPr id="4" name="Content Placeholder 4">
            <a:extLst>
              <a:ext uri="{FF2B5EF4-FFF2-40B4-BE49-F238E27FC236}">
                <a16:creationId xmlns:a16="http://schemas.microsoft.com/office/drawing/2014/main" id="{09DD8872-0A0D-440B-B775-2061C1183B5D}"/>
              </a:ext>
            </a:extLst>
          </p:cNvPr>
          <p:cNvPicPr>
            <a:picLocks noChangeAspect="1"/>
          </p:cNvPicPr>
          <p:nvPr/>
        </p:nvPicPr>
        <p:blipFill rotWithShape="1">
          <a:blip r:embed="rId2"/>
          <a:srcRect r="-232" b="6579"/>
          <a:stretch/>
        </p:blipFill>
        <p:spPr>
          <a:xfrm>
            <a:off x="5313680" y="250346"/>
            <a:ext cx="4826000" cy="6357308"/>
          </a:xfrm>
          <a:prstGeom prst="rect">
            <a:avLst/>
          </a:prstGeom>
        </p:spPr>
      </p:pic>
    </p:spTree>
    <p:extLst>
      <p:ext uri="{BB962C8B-B14F-4D97-AF65-F5344CB8AC3E}">
        <p14:creationId xmlns:p14="http://schemas.microsoft.com/office/powerpoint/2010/main" val="396038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 Management</a:t>
            </a:r>
            <a:br>
              <a:rPr lang="en-US" dirty="0"/>
            </a:br>
            <a:r>
              <a:rPr lang="en-US" dirty="0"/>
              <a:t>What Can You Do?</a:t>
            </a: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F53">
                    <a:tint val="75000"/>
                  </a:srgbClr>
                </a:solidFill>
                <a:effectLst/>
                <a:uLnTx/>
                <a:uFillTx/>
                <a:latin typeface="Arial" panose="020B0604020202020204" pitchFamily="34" charset="0"/>
                <a:cs typeface="+mn-cs"/>
              </a:rPr>
              <a:t>UTHealth</a:t>
            </a:r>
            <a:endParaRPr kumimoji="0" lang="en-US" sz="1200" b="0" i="0" u="none" strike="noStrike" kern="1200" cap="none" spc="0" normalizeH="0" baseline="0" noProof="0" dirty="0">
              <a:ln>
                <a:noFill/>
              </a:ln>
              <a:solidFill>
                <a:srgbClr val="4D4F53">
                  <a:tint val="75000"/>
                </a:srgbClr>
              </a:solidFill>
              <a:effectLst/>
              <a:uLnTx/>
              <a:uFillTx/>
              <a:latin typeface="Arial" panose="020B0604020202020204" pitchFamily="34" charset="0"/>
              <a:cs typeface="+mn-cs"/>
            </a:endParaRPr>
          </a:p>
        </p:txBody>
      </p:sp>
      <p:sp>
        <p:nvSpPr>
          <p:cNvPr id="10" name="TextBox 9"/>
          <p:cNvSpPr txBox="1"/>
          <p:nvPr/>
        </p:nvSpPr>
        <p:spPr>
          <a:xfrm>
            <a:off x="665019" y="2779293"/>
            <a:ext cx="5187141"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D4F53"/>
                </a:solidFill>
                <a:effectLst/>
                <a:uLnTx/>
                <a:uFillTx/>
                <a:latin typeface="Arial"/>
                <a:ea typeface="+mn-ea"/>
                <a:cs typeface="+mn-cs"/>
              </a:rPr>
              <a:t>Hold a period of time and regularly keeping it free from all meetings, calls and miscellaneous interruptions.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D4F53"/>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F53"/>
                </a:solidFill>
                <a:effectLst/>
                <a:uLnTx/>
                <a:uFillTx/>
                <a:latin typeface="Arial"/>
                <a:ea typeface="+mn-ea"/>
                <a:cs typeface="+mn-cs"/>
              </a:rPr>
              <a:t>Having it available for whatever you most need to work 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D4F53"/>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F53"/>
                </a:solidFill>
                <a:effectLst/>
                <a:uLnTx/>
                <a:uFillTx/>
                <a:latin typeface="Arial"/>
                <a:ea typeface="+mn-ea"/>
                <a:cs typeface="+mn-cs"/>
              </a:rPr>
              <a:t>This technique enables you to catch up with things you know are important but aren’t getting done - and therefore a cause of stress or anxiety.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D4F53"/>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F53"/>
                </a:solidFill>
                <a:effectLst/>
                <a:uLnTx/>
                <a:uFillTx/>
                <a:latin typeface="Arial"/>
                <a:ea typeface="+mn-ea"/>
                <a:cs typeface="+mn-cs"/>
              </a:rPr>
              <a:t>The amount of time you can block varies by day, week, month, etc. but is a strategy that can be implemented at any time. </a:t>
            </a:r>
            <a:endParaRPr kumimoji="0" lang="en-US" sz="1600" b="0" i="0" u="none" strike="noStrike" kern="1200" cap="none" spc="0" normalizeH="0" baseline="0" noProof="0" dirty="0">
              <a:ln>
                <a:noFill/>
              </a:ln>
              <a:solidFill>
                <a:srgbClr val="4D4F53"/>
              </a:solidFill>
              <a:effectLst/>
              <a:uLnTx/>
              <a:uFillTx/>
              <a:latin typeface="Arial" panose="020B0604020202020204" pitchFamily="34" charset="0"/>
              <a:ea typeface="Roboto Condensed Light" panose="02000000000000000000" pitchFamily="2" charset="0"/>
              <a:cs typeface="+mn-cs"/>
            </a:endParaRPr>
          </a:p>
        </p:txBody>
      </p:sp>
      <p:grpSp>
        <p:nvGrpSpPr>
          <p:cNvPr id="3" name="Group 2"/>
          <p:cNvGrpSpPr/>
          <p:nvPr/>
        </p:nvGrpSpPr>
        <p:grpSpPr>
          <a:xfrm>
            <a:off x="665019" y="2378436"/>
            <a:ext cx="2487880" cy="400857"/>
            <a:chOff x="665019" y="2922931"/>
            <a:chExt cx="2487880" cy="400857"/>
          </a:xfrm>
        </p:grpSpPr>
        <p:cxnSp>
          <p:nvCxnSpPr>
            <p:cNvPr id="22" name="Straight Connector 21"/>
            <p:cNvCxnSpPr/>
            <p:nvPr/>
          </p:nvCxnSpPr>
          <p:spPr>
            <a:xfrm>
              <a:off x="748749" y="2922931"/>
              <a:ext cx="21138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5019" y="2923678"/>
              <a:ext cx="24878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F53"/>
                  </a:solidFill>
                  <a:effectLst/>
                  <a:uLnTx/>
                  <a:uFillTx/>
                  <a:latin typeface="Arial Black" panose="020B0A04020102020204" pitchFamily="34" charset="0"/>
                  <a:ea typeface="Roboto Black" panose="02000000000000000000" pitchFamily="2" charset="0"/>
                  <a:cs typeface="+mn-cs"/>
                </a:rPr>
                <a:t>Time Block</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789" y="2293700"/>
            <a:ext cx="5852160" cy="3989832"/>
          </a:xfrm>
          <a:prstGeom prst="rect">
            <a:avLst/>
          </a:prstGeom>
        </p:spPr>
      </p:pic>
    </p:spTree>
    <p:custDataLst>
      <p:tags r:id="rId1"/>
    </p:custDataLst>
    <p:extLst>
      <p:ext uri="{BB962C8B-B14F-4D97-AF65-F5344CB8AC3E}">
        <p14:creationId xmlns:p14="http://schemas.microsoft.com/office/powerpoint/2010/main" val="2237120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269"/>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70"/>
  <p:tag name="ARTICULATE_USED_LAYOUT" val="2"/>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124</TotalTime>
  <Words>839</Words>
  <Application>Microsoft Office PowerPoint</Application>
  <PresentationFormat>Widescreen</PresentationFormat>
  <Paragraphs>138</Paragraphs>
  <Slides>26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Adobe Devanagari</vt:lpstr>
      <vt:lpstr>Arial</vt:lpstr>
      <vt:lpstr>Arial Black</vt:lpstr>
      <vt:lpstr>Calibri</vt:lpstr>
      <vt:lpstr>Roboto Black</vt:lpstr>
      <vt:lpstr>Roboto Condensed Light</vt:lpstr>
      <vt:lpstr>Times New Roman</vt:lpstr>
      <vt:lpstr>Trebuchet MS</vt:lpstr>
      <vt:lpstr>Berlin</vt:lpstr>
      <vt:lpstr>Wellness Check-in</vt:lpstr>
      <vt:lpstr>Meet Your Presenters</vt:lpstr>
      <vt:lpstr>Agenda</vt:lpstr>
      <vt:lpstr>Transitioning From Bench To Home: Best Practices For Working Remotely</vt:lpstr>
      <vt:lpstr>Working from Home Create a Designated Work Area </vt:lpstr>
      <vt:lpstr>Working from Home Stay Connected</vt:lpstr>
      <vt:lpstr>Working from Home Stay Healthy</vt:lpstr>
      <vt:lpstr>PowerPoint Presentation</vt:lpstr>
      <vt:lpstr>Time Management What Can You Do?</vt:lpstr>
      <vt:lpstr>Time Management Schedule Your Day</vt:lpstr>
      <vt:lpstr>Communicating During COVID-19: Skills for Conflict Resolution and Difficult Discussions</vt:lpstr>
      <vt:lpstr>Effective Communication</vt:lpstr>
      <vt:lpstr>Active Listening Techniques</vt:lpstr>
      <vt:lpstr>Positive Outcomes</vt:lpstr>
      <vt:lpstr>Thomas Kilman CR Mode Instrument</vt:lpstr>
      <vt:lpstr>Six Steps to Resolving Conflict </vt:lpstr>
      <vt:lpstr>How to Discuss What Matters Most</vt:lpstr>
      <vt:lpstr>Managing Stress and Anxiety During COVID-19 </vt:lpstr>
      <vt:lpstr>Stress Symptoms</vt:lpstr>
      <vt:lpstr>What can you do?  (Learn how to) Relax!</vt:lpstr>
      <vt:lpstr>Breathing for stress reduction</vt:lpstr>
      <vt:lpstr>Time Blocking</vt:lpstr>
      <vt:lpstr>What Can You Do? Know your resources!</vt:lpstr>
      <vt:lpstr>Contact the EAP</vt:lpstr>
      <vt:lpstr>Know Your Resources</vt:lpstr>
      <vt:lpstr>Discussion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From Bench To Home: Best Practices For Working Remotely</dc:title>
  <dc:creator>Dickey, Robin</dc:creator>
  <cp:lastModifiedBy>Dickey, Robin</cp:lastModifiedBy>
  <cp:revision>22</cp:revision>
  <dcterms:created xsi:type="dcterms:W3CDTF">2020-04-06T16:18:10Z</dcterms:created>
  <dcterms:modified xsi:type="dcterms:W3CDTF">2020-04-28T22:14:19Z</dcterms:modified>
</cp:coreProperties>
</file>